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9" r:id="rId2"/>
    <p:sldId id="261" r:id="rId3"/>
    <p:sldId id="338" r:id="rId4"/>
    <p:sldId id="262" r:id="rId5"/>
    <p:sldId id="265" r:id="rId6"/>
    <p:sldId id="644" r:id="rId7"/>
    <p:sldId id="642" r:id="rId8"/>
    <p:sldId id="643" r:id="rId9"/>
    <p:sldId id="639" r:id="rId10"/>
    <p:sldId id="340" r:id="rId11"/>
    <p:sldId id="649" r:id="rId12"/>
    <p:sldId id="651" r:id="rId13"/>
    <p:sldId id="65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34"/>
    <p:restoredTop sz="96327"/>
  </p:normalViewPr>
  <p:slideViewPr>
    <p:cSldViewPr snapToGrid="0">
      <p:cViewPr varScale="1">
        <p:scale>
          <a:sx n="124" d="100"/>
          <a:sy n="124" d="100"/>
        </p:scale>
        <p:origin x="5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gif>
</file>

<file path=ppt/media/image21.png>
</file>

<file path=ppt/media/image22.png>
</file>

<file path=ppt/media/image3.JPG>
</file>

<file path=ppt/media/image5.png>
</file>

<file path=ppt/media/image6.png>
</file>

<file path=ppt/media/image7.tiff>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22E53-890A-F54C-87B4-EC9E0E69419D}" type="datetimeFigureOut">
              <a:rPr lang="en-US" smtClean="0"/>
              <a:t>6/12/24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867398-123C-E449-AC33-2FA16C010451}" type="slidenum">
              <a:rPr lang="en-US" smtClean="0"/>
              <a:t>‹#›</a:t>
            </a:fld>
            <a:endParaRPr lang="en-US"/>
          </a:p>
        </p:txBody>
      </p:sp>
    </p:spTree>
    <p:extLst>
      <p:ext uri="{BB962C8B-B14F-4D97-AF65-F5344CB8AC3E}">
        <p14:creationId xmlns:p14="http://schemas.microsoft.com/office/powerpoint/2010/main" val="1181426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 </a:t>
            </a:r>
            <a:r>
              <a:rPr lang="en-US" dirty="0" err="1"/>
              <a:t>existe</a:t>
            </a:r>
            <a:r>
              <a:rPr lang="en-US" dirty="0"/>
              <a:t> des </a:t>
            </a:r>
            <a:r>
              <a:rPr lang="en-US" dirty="0" err="1"/>
              <a:t>communautés</a:t>
            </a:r>
            <a:r>
              <a:rPr lang="en-US" dirty="0"/>
              <a:t> </a:t>
            </a:r>
            <a:r>
              <a:rPr lang="en-US" dirty="0" err="1"/>
              <a:t>similaires</a:t>
            </a:r>
            <a:r>
              <a:rPr lang="en-US" dirty="0"/>
              <a:t> de microbes dans </a:t>
            </a:r>
            <a:r>
              <a:rPr lang="en-US" dirty="0" err="1"/>
              <a:t>certaines</a:t>
            </a:r>
            <a:r>
              <a:rPr lang="en-US" dirty="0"/>
              <a:t> </a:t>
            </a:r>
            <a:r>
              <a:rPr lang="en-US" dirty="0" err="1"/>
              <a:t>régions</a:t>
            </a:r>
            <a:r>
              <a:rPr lang="en-US" dirty="0"/>
              <a:t> du corps, </a:t>
            </a:r>
            <a:r>
              <a:rPr lang="en-US" dirty="0" err="1"/>
              <a:t>telles</a:t>
            </a:r>
            <a:r>
              <a:rPr lang="en-US" dirty="0"/>
              <a:t> que le visage, la </a:t>
            </a:r>
            <a:r>
              <a:rPr lang="en-US" dirty="0" err="1"/>
              <a:t>peau</a:t>
            </a:r>
            <a:r>
              <a:rPr lang="en-US" dirty="0"/>
              <a:t> </a:t>
            </a:r>
            <a:r>
              <a:rPr lang="en-US" dirty="0" err="1"/>
              <a:t>superficielle</a:t>
            </a:r>
            <a:r>
              <a:rPr lang="en-US" dirty="0"/>
              <a:t> de </a:t>
            </a:r>
            <a:r>
              <a:rPr lang="en-US" dirty="0" err="1"/>
              <a:t>l'avant</a:t>
            </a:r>
            <a:r>
              <a:rPr lang="en-US" dirty="0"/>
              <a:t>, divers </a:t>
            </a:r>
            <a:r>
              <a:rPr lang="en-US" dirty="0" err="1"/>
              <a:t>plis</a:t>
            </a:r>
            <a:r>
              <a:rPr lang="en-US" dirty="0"/>
              <a:t> </a:t>
            </a:r>
            <a:r>
              <a:rPr lang="en-US" dirty="0" err="1"/>
              <a:t>cutanés</a:t>
            </a:r>
            <a:r>
              <a:rPr lang="en-US" dirty="0"/>
              <a:t>, etc. </a:t>
            </a:r>
            <a:r>
              <a:rPr lang="en-US" dirty="0" err="1"/>
              <a:t>Cela</a:t>
            </a:r>
            <a:r>
              <a:rPr lang="en-US" dirty="0"/>
              <a:t> </a:t>
            </a:r>
            <a:r>
              <a:rPr lang="en-US" dirty="0" err="1"/>
              <a:t>devrait</a:t>
            </a:r>
            <a:r>
              <a:rPr lang="en-US" dirty="0"/>
              <a:t> </a:t>
            </a:r>
            <a:r>
              <a:rPr lang="en-US" dirty="0" err="1"/>
              <a:t>avoir</a:t>
            </a:r>
            <a:r>
              <a:rPr lang="en-US" dirty="0"/>
              <a:t> du </a:t>
            </a:r>
            <a:r>
              <a:rPr lang="en-US" dirty="0" err="1"/>
              <a:t>sens</a:t>
            </a:r>
            <a:r>
              <a:rPr lang="en-US" dirty="0"/>
              <a:t>, car </a:t>
            </a:r>
            <a:r>
              <a:rPr lang="en-US" dirty="0" err="1"/>
              <a:t>ces</a:t>
            </a:r>
            <a:r>
              <a:rPr lang="en-US" dirty="0"/>
              <a:t> </a:t>
            </a:r>
            <a:r>
              <a:rPr lang="en-US" dirty="0" err="1"/>
              <a:t>environnements</a:t>
            </a:r>
            <a:r>
              <a:rPr lang="en-US" dirty="0"/>
              <a:t> </a:t>
            </a:r>
            <a:r>
              <a:rPr lang="en-US" dirty="0" err="1"/>
              <a:t>ont</a:t>
            </a:r>
            <a:r>
              <a:rPr lang="en-US" dirty="0"/>
              <a:t> </a:t>
            </a:r>
            <a:r>
              <a:rPr lang="en-US" dirty="0" err="1"/>
              <a:t>probablement</a:t>
            </a:r>
            <a:r>
              <a:rPr lang="en-US" dirty="0"/>
              <a:t> des </a:t>
            </a:r>
            <a:r>
              <a:rPr lang="en-US" dirty="0" err="1"/>
              <a:t>contraintes</a:t>
            </a:r>
            <a:r>
              <a:rPr lang="en-US" dirty="0"/>
              <a:t> </a:t>
            </a:r>
            <a:r>
              <a:rPr lang="en-US" dirty="0" err="1"/>
              <a:t>environnementales</a:t>
            </a:r>
            <a:r>
              <a:rPr lang="en-US" dirty="0"/>
              <a:t> </a:t>
            </a:r>
            <a:r>
              <a:rPr lang="en-US" dirty="0" err="1"/>
              <a:t>similaires</a:t>
            </a:r>
            <a:r>
              <a:rPr lang="en-US" dirty="0"/>
              <a:t> </a:t>
            </a:r>
            <a:r>
              <a:rPr lang="en-US" dirty="0" err="1"/>
              <a:t>telles</a:t>
            </a:r>
            <a:r>
              <a:rPr lang="en-US" dirty="0"/>
              <a:t> que la </a:t>
            </a:r>
            <a:r>
              <a:rPr lang="en-US" dirty="0" err="1"/>
              <a:t>température</a:t>
            </a:r>
            <a:r>
              <a:rPr lang="en-US" dirty="0"/>
              <a:t>, </a:t>
            </a:r>
            <a:r>
              <a:rPr lang="en-US" dirty="0" err="1"/>
              <a:t>l'humidité</a:t>
            </a:r>
            <a:r>
              <a:rPr lang="en-US" dirty="0"/>
              <a:t> et </a:t>
            </a:r>
            <a:r>
              <a:rPr lang="en-US" dirty="0" err="1"/>
              <a:t>l'exposition</a:t>
            </a:r>
            <a:r>
              <a:rPr lang="en-US" dirty="0"/>
              <a:t> </a:t>
            </a:r>
            <a:r>
              <a:rPr lang="en-US" dirty="0" err="1"/>
              <a:t>à</a:t>
            </a:r>
            <a:r>
              <a:rPr lang="en-US" dirty="0"/>
              <a:t> </a:t>
            </a:r>
            <a:r>
              <a:rPr lang="en-US" dirty="0" err="1"/>
              <a:t>l'oxygène</a:t>
            </a:r>
            <a:r>
              <a:rPr lang="en-US" dirty="0"/>
              <a:t>.</a:t>
            </a:r>
          </a:p>
          <a:p>
            <a:endParaRPr lang="en-US" dirty="0"/>
          </a:p>
          <a:p>
            <a:r>
              <a:rPr lang="en-US" dirty="0"/>
              <a:t>Nombril = Navel</a:t>
            </a:r>
          </a:p>
          <a:p>
            <a:r>
              <a:rPr lang="en-US" dirty="0" err="1"/>
              <a:t>Aisselle</a:t>
            </a:r>
            <a:r>
              <a:rPr lang="en-US" dirty="0"/>
              <a:t> = Arm pit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similar communities of microbes in some body regions, such as face, superficial skin of front, various skin folds, etc. This should make sense, because these environments are likely having similar environmental constraints such as temperature, moisture, and oxygen exposure</a:t>
            </a:r>
          </a:p>
          <a:p>
            <a:endParaRPr lang="en-US" dirty="0"/>
          </a:p>
        </p:txBody>
      </p:sp>
      <p:sp>
        <p:nvSpPr>
          <p:cNvPr id="4" name="Slide Number Placeholder 3"/>
          <p:cNvSpPr>
            <a:spLocks noGrp="1"/>
          </p:cNvSpPr>
          <p:nvPr>
            <p:ph type="sldNum" sz="quarter" idx="5"/>
          </p:nvPr>
        </p:nvSpPr>
        <p:spPr/>
        <p:txBody>
          <a:bodyPr/>
          <a:lstStyle/>
          <a:p>
            <a:fld id="{AA0AEF82-21F3-6043-8E06-B5F468B86CF3}" type="slidenum">
              <a:rPr lang="en-US" smtClean="0"/>
              <a:t>1</a:t>
            </a:fld>
            <a:endParaRPr lang="en-US"/>
          </a:p>
        </p:txBody>
      </p:sp>
    </p:spTree>
    <p:extLst>
      <p:ext uri="{BB962C8B-B14F-4D97-AF65-F5344CB8AC3E}">
        <p14:creationId xmlns:p14="http://schemas.microsoft.com/office/powerpoint/2010/main" val="3959064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Il y a </a:t>
            </a:r>
            <a:r>
              <a:rPr lang="en-US" dirty="0" err="1"/>
              <a:t>plusieurs</a:t>
            </a:r>
            <a:r>
              <a:rPr lang="en-US" dirty="0"/>
              <a:t> étapes </a:t>
            </a:r>
            <a:r>
              <a:rPr lang="en-US" dirty="0" err="1"/>
              <a:t>ici</a:t>
            </a:r>
            <a:r>
              <a:rPr lang="en-US" dirty="0"/>
              <a:t>.  </a:t>
            </a:r>
          </a:p>
          <a:p>
            <a:r>
              <a:rPr lang="en-US" dirty="0"/>
              <a:t>1) </a:t>
            </a:r>
            <a:r>
              <a:rPr lang="en-US" dirty="0" err="1"/>
              <a:t>Extraire</a:t>
            </a:r>
            <a:r>
              <a:rPr lang="en-US" dirty="0"/>
              <a:t> </a:t>
            </a:r>
            <a:r>
              <a:rPr lang="en-US" dirty="0" err="1"/>
              <a:t>l'ADN</a:t>
            </a:r>
            <a:r>
              <a:rPr lang="en-US" dirty="0"/>
              <a:t> d'un </a:t>
            </a:r>
            <a:r>
              <a:rPr lang="en-US" dirty="0" err="1"/>
              <a:t>échantillon</a:t>
            </a:r>
            <a:r>
              <a:rPr lang="en-US" dirty="0"/>
              <a:t> de </a:t>
            </a:r>
            <a:r>
              <a:rPr lang="en-US" dirty="0" err="1"/>
              <a:t>microbiote</a:t>
            </a:r>
            <a:r>
              <a:rPr lang="en-US" dirty="0"/>
              <a:t>, </a:t>
            </a:r>
            <a:r>
              <a:rPr lang="en-US" dirty="0" err="1"/>
              <a:t>comme</a:t>
            </a:r>
            <a:r>
              <a:rPr lang="en-US" dirty="0"/>
              <a:t> </a:t>
            </a:r>
            <a:r>
              <a:rPr lang="en-US" dirty="0" err="1"/>
              <a:t>ceux</a:t>
            </a:r>
            <a:r>
              <a:rPr lang="en-US" dirty="0"/>
              <a:t> </a:t>
            </a:r>
            <a:r>
              <a:rPr lang="en-US" dirty="0" err="1"/>
              <a:t>dont</a:t>
            </a:r>
            <a:r>
              <a:rPr lang="en-US" dirty="0"/>
              <a:t> nous </a:t>
            </a:r>
            <a:r>
              <a:rPr lang="en-US" dirty="0" err="1"/>
              <a:t>avons</a:t>
            </a:r>
            <a:r>
              <a:rPr lang="en-US" dirty="0"/>
              <a:t> </a:t>
            </a:r>
            <a:r>
              <a:rPr lang="en-US" dirty="0" err="1"/>
              <a:t>discuté</a:t>
            </a:r>
            <a:r>
              <a:rPr lang="en-US" dirty="0"/>
              <a:t>. </a:t>
            </a:r>
          </a:p>
          <a:p>
            <a:r>
              <a:rPr lang="en-US" dirty="0"/>
              <a:t>2) Amplifier la </a:t>
            </a:r>
            <a:r>
              <a:rPr lang="en-US" dirty="0" err="1"/>
              <a:t>région</a:t>
            </a:r>
            <a:r>
              <a:rPr lang="en-US" dirty="0"/>
              <a:t> 16S de </a:t>
            </a:r>
            <a:r>
              <a:rPr lang="en-US" dirty="0" err="1"/>
              <a:t>toutes</a:t>
            </a:r>
            <a:r>
              <a:rPr lang="en-US" dirty="0"/>
              <a:t> les </a:t>
            </a:r>
            <a:r>
              <a:rPr lang="en-US" dirty="0" err="1"/>
              <a:t>bactéries</a:t>
            </a:r>
            <a:r>
              <a:rPr lang="en-US" dirty="0"/>
              <a:t> de </a:t>
            </a:r>
            <a:r>
              <a:rPr lang="en-US" dirty="0" err="1"/>
              <a:t>l'échantillon</a:t>
            </a:r>
            <a:r>
              <a:rPr lang="en-US" dirty="0"/>
              <a:t>.</a:t>
            </a:r>
          </a:p>
          <a:p>
            <a:r>
              <a:rPr lang="en-US" dirty="0"/>
              <a:t>3) </a:t>
            </a:r>
            <a:r>
              <a:rPr lang="en-US" dirty="0" err="1"/>
              <a:t>Regrouper</a:t>
            </a:r>
            <a:r>
              <a:rPr lang="en-US" dirty="0"/>
              <a:t> les </a:t>
            </a:r>
            <a:r>
              <a:rPr lang="en-US" dirty="0" err="1"/>
              <a:t>régions</a:t>
            </a:r>
            <a:r>
              <a:rPr lang="en-US" dirty="0"/>
              <a:t> 16S </a:t>
            </a:r>
            <a:r>
              <a:rPr lang="en-US" dirty="0" err="1"/>
              <a:t>en</a:t>
            </a:r>
            <a:r>
              <a:rPr lang="en-US" dirty="0"/>
              <a:t> OTU.</a:t>
            </a:r>
          </a:p>
          <a:p>
            <a:r>
              <a:rPr lang="en-US" dirty="0"/>
              <a:t>4) Identifier le genre (et </a:t>
            </a:r>
            <a:r>
              <a:rPr lang="en-US" dirty="0" err="1"/>
              <a:t>si</a:t>
            </a:r>
            <a:r>
              <a:rPr lang="en-US" dirty="0"/>
              <a:t> </a:t>
            </a:r>
            <a:r>
              <a:rPr lang="en-US" dirty="0" err="1"/>
              <a:t>vous</a:t>
            </a:r>
            <a:r>
              <a:rPr lang="en-US" dirty="0"/>
              <a:t> </a:t>
            </a:r>
            <a:r>
              <a:rPr lang="en-US" dirty="0" err="1"/>
              <a:t>avez</a:t>
            </a:r>
            <a:r>
              <a:rPr lang="en-US" dirty="0"/>
              <a:t> de la chance) </a:t>
            </a:r>
            <a:r>
              <a:rPr lang="en-US" dirty="0" err="1"/>
              <a:t>l'espèce</a:t>
            </a:r>
            <a:r>
              <a:rPr lang="en-US" dirty="0"/>
              <a:t> de </a:t>
            </a:r>
            <a:r>
              <a:rPr lang="en-US" dirty="0" err="1"/>
              <a:t>chaque</a:t>
            </a:r>
            <a:r>
              <a:rPr lang="en-US" dirty="0"/>
              <a:t> OTU.</a:t>
            </a:r>
          </a:p>
          <a:p>
            <a:r>
              <a:rPr lang="en-US" dirty="0"/>
              <a:t>5) </a:t>
            </a:r>
            <a:r>
              <a:rPr lang="en-US" dirty="0" err="1"/>
              <a:t>Mesurer</a:t>
            </a:r>
            <a:r>
              <a:rPr lang="en-US" dirty="0"/>
              <a:t> </a:t>
            </a:r>
            <a:r>
              <a:rPr lang="en-US" dirty="0" err="1"/>
              <a:t>l'abondance</a:t>
            </a:r>
            <a:r>
              <a:rPr lang="en-US" dirty="0"/>
              <a:t> relative de </a:t>
            </a:r>
            <a:r>
              <a:rPr lang="en-US" dirty="0" err="1"/>
              <a:t>chaque</a:t>
            </a:r>
            <a:r>
              <a:rPr lang="en-US" dirty="0"/>
              <a:t> OTU </a:t>
            </a:r>
            <a:r>
              <a:rPr lang="en-US" dirty="0" err="1"/>
              <a:t>bactérien</a:t>
            </a:r>
            <a:r>
              <a:rPr lang="en-US" dirty="0"/>
              <a:t>.</a:t>
            </a:r>
          </a:p>
          <a:p>
            <a:r>
              <a:rPr lang="en-US" dirty="0"/>
              <a:t>6) </a:t>
            </a:r>
            <a:r>
              <a:rPr lang="en-US" dirty="0" err="1"/>
              <a:t>Étudier</a:t>
            </a:r>
            <a:r>
              <a:rPr lang="en-US" dirty="0"/>
              <a:t> </a:t>
            </a:r>
            <a:r>
              <a:rPr lang="en-US" dirty="0" err="1"/>
              <a:t>l'écologie</a:t>
            </a:r>
            <a:r>
              <a:rPr lang="en-US" dirty="0"/>
              <a:t> du </a:t>
            </a:r>
            <a:r>
              <a:rPr lang="en-US" dirty="0" err="1"/>
              <a:t>microbiote</a:t>
            </a:r>
            <a:r>
              <a:rPr lang="en-US" dirty="0"/>
              <a:t>.</a:t>
            </a:r>
          </a:p>
          <a:p>
            <a:endParaRPr lang="en-US" dirty="0"/>
          </a:p>
          <a:p>
            <a:endParaRPr lang="en-US" dirty="0"/>
          </a:p>
          <a:p>
            <a:r>
              <a:rPr lang="en-US" dirty="0"/>
              <a:t>There are multiple steps here.  </a:t>
            </a:r>
          </a:p>
          <a:p>
            <a:pPr marL="228600" indent="-228600">
              <a:buAutoNum type="arabicParenR"/>
            </a:pPr>
            <a:r>
              <a:rPr lang="en-US" dirty="0"/>
              <a:t>extract the DNA from a microbiome sample, like the ones we discussed. </a:t>
            </a:r>
          </a:p>
          <a:p>
            <a:pPr marL="228600" indent="-228600">
              <a:buAutoNum type="arabicParenR"/>
            </a:pPr>
            <a:r>
              <a:rPr lang="en-US" dirty="0"/>
              <a:t>Amplify the 16S region from all the bacteria in the sample</a:t>
            </a:r>
          </a:p>
          <a:p>
            <a:pPr marL="228600" indent="-228600">
              <a:buAutoNum type="arabicParenR"/>
            </a:pPr>
            <a:r>
              <a:rPr lang="en-US" dirty="0"/>
              <a:t>Cluster the 16S regions into OTUs</a:t>
            </a:r>
          </a:p>
          <a:p>
            <a:pPr marL="228600" indent="-228600">
              <a:buAutoNum type="arabicParenR"/>
            </a:pPr>
            <a:r>
              <a:rPr lang="en-US" dirty="0"/>
              <a:t>Identify the genus (and if you are lucky) the species of each OTU</a:t>
            </a:r>
          </a:p>
          <a:p>
            <a:pPr marL="228600" indent="-228600">
              <a:buAutoNum type="arabicParenR"/>
            </a:pPr>
            <a:r>
              <a:rPr lang="en-US" dirty="0"/>
              <a:t>Measure the relative abundance of each bacterial OTU</a:t>
            </a:r>
          </a:p>
          <a:p>
            <a:pPr marL="228600" indent="-228600">
              <a:buAutoNum type="arabicParenR"/>
            </a:pPr>
            <a:r>
              <a:rPr lang="en-US" dirty="0"/>
              <a:t>Study the ecology of the microbiome</a:t>
            </a:r>
          </a:p>
        </p:txBody>
      </p:sp>
      <p:sp>
        <p:nvSpPr>
          <p:cNvPr id="4" name="Slide Number Placeholder 3"/>
          <p:cNvSpPr>
            <a:spLocks noGrp="1"/>
          </p:cNvSpPr>
          <p:nvPr>
            <p:ph type="sldNum" sz="quarter" idx="5"/>
          </p:nvPr>
        </p:nvSpPr>
        <p:spPr/>
        <p:txBody>
          <a:bodyPr/>
          <a:lstStyle/>
          <a:p>
            <a:fld id="{AA0AEF82-21F3-6043-8E06-B5F468B86CF3}" type="slidenum">
              <a:rPr lang="en-US" smtClean="0"/>
              <a:t>4</a:t>
            </a:fld>
            <a:endParaRPr lang="en-US"/>
          </a:p>
        </p:txBody>
      </p:sp>
    </p:spTree>
    <p:extLst>
      <p:ext uri="{BB962C8B-B14F-4D97-AF65-F5344CB8AC3E}">
        <p14:creationId xmlns:p14="http://schemas.microsoft.com/office/powerpoint/2010/main" val="8605996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EF82-21F3-6043-8E06-B5F468B86CF3}" type="slidenum">
              <a:rPr lang="en-US" smtClean="0"/>
              <a:t>5</a:t>
            </a:fld>
            <a:endParaRPr lang="en-US"/>
          </a:p>
        </p:txBody>
      </p:sp>
    </p:spTree>
    <p:extLst>
      <p:ext uri="{BB962C8B-B14F-4D97-AF65-F5344CB8AC3E}">
        <p14:creationId xmlns:p14="http://schemas.microsoft.com/office/powerpoint/2010/main" val="507813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EF82-21F3-6043-8E06-B5F468B86CF3}" type="slidenum">
              <a:rPr lang="en-US" smtClean="0"/>
              <a:t>6</a:t>
            </a:fld>
            <a:endParaRPr lang="en-US"/>
          </a:p>
        </p:txBody>
      </p:sp>
    </p:spTree>
    <p:extLst>
      <p:ext uri="{BB962C8B-B14F-4D97-AF65-F5344CB8AC3E}">
        <p14:creationId xmlns:p14="http://schemas.microsoft.com/office/powerpoint/2010/main" val="1762139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0AEF82-21F3-6043-8E06-B5F468B86CF3}" type="slidenum">
              <a:rPr lang="en-US" smtClean="0"/>
              <a:t>7</a:t>
            </a:fld>
            <a:endParaRPr lang="en-US"/>
          </a:p>
        </p:txBody>
      </p:sp>
    </p:spTree>
    <p:extLst>
      <p:ext uri="{BB962C8B-B14F-4D97-AF65-F5344CB8AC3E}">
        <p14:creationId xmlns:p14="http://schemas.microsoft.com/office/powerpoint/2010/main" val="21836777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 point </a:t>
            </a:r>
            <a:r>
              <a:rPr lang="en-US" dirty="0" err="1"/>
              <a:t>clé</a:t>
            </a:r>
            <a:r>
              <a:rPr lang="en-US" dirty="0"/>
              <a:t> </a:t>
            </a:r>
            <a:r>
              <a:rPr lang="en-US" dirty="0" err="1"/>
              <a:t>ici</a:t>
            </a:r>
            <a:r>
              <a:rPr lang="en-US" dirty="0"/>
              <a:t> </a:t>
            </a:r>
            <a:r>
              <a:rPr lang="en-US" dirty="0" err="1"/>
              <a:t>est</a:t>
            </a:r>
            <a:r>
              <a:rPr lang="en-US" dirty="0"/>
              <a:t> que </a:t>
            </a:r>
            <a:r>
              <a:rPr lang="en-US" dirty="0" err="1"/>
              <a:t>vous</a:t>
            </a:r>
            <a:r>
              <a:rPr lang="en-US" dirty="0"/>
              <a:t> </a:t>
            </a:r>
            <a:r>
              <a:rPr lang="en-US" dirty="0" err="1"/>
              <a:t>pouvez</a:t>
            </a:r>
            <a:r>
              <a:rPr lang="en-US" dirty="0"/>
              <a:t> identifier un </a:t>
            </a:r>
            <a:r>
              <a:rPr lang="en-US" dirty="0" err="1"/>
              <a:t>schéma</a:t>
            </a:r>
            <a:r>
              <a:rPr lang="en-US" dirty="0"/>
              <a:t> de </a:t>
            </a:r>
            <a:r>
              <a:rPr lang="en-US" dirty="0" err="1"/>
              <a:t>regroupement</a:t>
            </a:r>
            <a:r>
              <a:rPr lang="en-US" dirty="0"/>
              <a:t> par type </a:t>
            </a:r>
            <a:r>
              <a:rPr lang="en-US" dirty="0" err="1"/>
              <a:t>d'échantillon</a:t>
            </a:r>
            <a:r>
              <a:rPr lang="en-US" dirty="0"/>
              <a:t> dans </a:t>
            </a:r>
            <a:r>
              <a:rPr lang="en-US" dirty="0" err="1"/>
              <a:t>certains</a:t>
            </a:r>
            <a:r>
              <a:rPr lang="en-US" dirty="0"/>
              <a:t> </a:t>
            </a:r>
            <a:r>
              <a:rPr lang="en-US" dirty="0" err="1"/>
              <a:t>cas</a:t>
            </a:r>
            <a:r>
              <a:rPr lang="en-US" dirty="0"/>
              <a:t>. Les </a:t>
            </a:r>
            <a:r>
              <a:rPr lang="en-US" dirty="0" err="1"/>
              <a:t>échantillons</a:t>
            </a:r>
            <a:r>
              <a:rPr lang="en-US" dirty="0"/>
              <a:t> </a:t>
            </a:r>
            <a:r>
              <a:rPr lang="en-US" dirty="0" err="1"/>
              <a:t>buccaux</a:t>
            </a:r>
            <a:r>
              <a:rPr lang="en-US" dirty="0"/>
              <a:t> </a:t>
            </a:r>
            <a:r>
              <a:rPr lang="en-US" dirty="0" err="1"/>
              <a:t>forment</a:t>
            </a:r>
            <a:r>
              <a:rPr lang="en-US" dirty="0"/>
              <a:t> </a:t>
            </a:r>
            <a:r>
              <a:rPr lang="en-US" dirty="0" err="1"/>
              <a:t>clairement</a:t>
            </a:r>
            <a:r>
              <a:rPr lang="en-US" dirty="0"/>
              <a:t> un </a:t>
            </a:r>
            <a:r>
              <a:rPr lang="en-US" dirty="0" err="1"/>
              <a:t>groupe</a:t>
            </a:r>
            <a:r>
              <a:rPr lang="en-US" dirty="0"/>
              <a:t> distinct </a:t>
            </a:r>
            <a:r>
              <a:rPr lang="en-US" dirty="0" err="1"/>
              <a:t>séparé</a:t>
            </a:r>
            <a:r>
              <a:rPr lang="en-US" dirty="0"/>
              <a:t> du </a:t>
            </a:r>
            <a:r>
              <a:rPr lang="en-US" dirty="0" err="1"/>
              <a:t>reste</a:t>
            </a:r>
            <a:r>
              <a:rPr lang="en-US" dirty="0"/>
              <a:t>. Les </a:t>
            </a:r>
            <a:r>
              <a:rPr lang="en-US" dirty="0" err="1"/>
              <a:t>échantillons</a:t>
            </a:r>
            <a:r>
              <a:rPr lang="en-US" dirty="0"/>
              <a:t> </a:t>
            </a:r>
            <a:r>
              <a:rPr lang="en-US" dirty="0" err="1"/>
              <a:t>rectaux</a:t>
            </a:r>
            <a:r>
              <a:rPr lang="en-US" dirty="0"/>
              <a:t>, </a:t>
            </a:r>
            <a:r>
              <a:rPr lang="en-US" dirty="0" err="1"/>
              <a:t>vaginaux</a:t>
            </a:r>
            <a:r>
              <a:rPr lang="en-US" dirty="0"/>
              <a:t> et </a:t>
            </a:r>
            <a:r>
              <a:rPr lang="en-US" dirty="0" err="1"/>
              <a:t>péniens</a:t>
            </a:r>
            <a:r>
              <a:rPr lang="en-US" dirty="0"/>
              <a:t> </a:t>
            </a:r>
            <a:r>
              <a:rPr lang="en-US" dirty="0" err="1"/>
              <a:t>forment</a:t>
            </a:r>
            <a:r>
              <a:rPr lang="en-US" dirty="0"/>
              <a:t> un </a:t>
            </a:r>
            <a:r>
              <a:rPr lang="en-US" dirty="0" err="1"/>
              <a:t>groupe</a:t>
            </a:r>
            <a:r>
              <a:rPr lang="en-US" dirty="0"/>
              <a:t>, </a:t>
            </a:r>
            <a:r>
              <a:rPr lang="en-US" dirty="0" err="1"/>
              <a:t>mais</a:t>
            </a:r>
            <a:r>
              <a:rPr lang="en-US" dirty="0"/>
              <a:t> les </a:t>
            </a:r>
            <a:r>
              <a:rPr lang="en-US" dirty="0" err="1"/>
              <a:t>échantillons</a:t>
            </a:r>
            <a:r>
              <a:rPr lang="en-US" dirty="0"/>
              <a:t> </a:t>
            </a:r>
            <a:r>
              <a:rPr lang="en-US" dirty="0" err="1"/>
              <a:t>rectaux</a:t>
            </a:r>
            <a:r>
              <a:rPr lang="en-US" dirty="0"/>
              <a:t> se </a:t>
            </a:r>
            <a:r>
              <a:rPr lang="en-US" dirty="0" err="1"/>
              <a:t>regroupent</a:t>
            </a:r>
            <a:r>
              <a:rPr lang="en-US" dirty="0"/>
              <a:t> </a:t>
            </a:r>
            <a:r>
              <a:rPr lang="en-US" dirty="0" err="1"/>
              <a:t>tandis</a:t>
            </a:r>
            <a:r>
              <a:rPr lang="en-US" dirty="0"/>
              <a:t> que les </a:t>
            </a:r>
            <a:r>
              <a:rPr lang="en-US" dirty="0" err="1"/>
              <a:t>échantillons</a:t>
            </a:r>
            <a:r>
              <a:rPr lang="en-US" dirty="0"/>
              <a:t> </a:t>
            </a:r>
            <a:r>
              <a:rPr lang="en-US" dirty="0" err="1"/>
              <a:t>péniens</a:t>
            </a:r>
            <a:r>
              <a:rPr lang="en-US" dirty="0"/>
              <a:t> et </a:t>
            </a:r>
            <a:r>
              <a:rPr lang="en-US" dirty="0" err="1"/>
              <a:t>vaginaux</a:t>
            </a:r>
            <a:r>
              <a:rPr lang="en-US" dirty="0"/>
              <a:t> ne </a:t>
            </a:r>
            <a:r>
              <a:rPr lang="en-US" dirty="0" err="1"/>
              <a:t>sont</a:t>
            </a:r>
            <a:r>
              <a:rPr lang="en-US" dirty="0"/>
              <a:t> pas très </a:t>
            </a:r>
            <a:r>
              <a:rPr lang="en-US" dirty="0" err="1"/>
              <a:t>distincts</a:t>
            </a:r>
            <a:r>
              <a:rPr lang="en-US" dirty="0"/>
              <a:t> les </a:t>
            </a:r>
            <a:r>
              <a:rPr lang="en-US" dirty="0" err="1"/>
              <a:t>uns</a:t>
            </a:r>
            <a:r>
              <a:rPr lang="en-US" dirty="0"/>
              <a:t> des </a:t>
            </a:r>
            <a:r>
              <a:rPr lang="en-US" dirty="0" err="1"/>
              <a:t>autres</a:t>
            </a:r>
            <a:r>
              <a:rPr lang="en-US" dirty="0"/>
              <a:t>.</a:t>
            </a:r>
          </a:p>
          <a:p>
            <a:endParaRPr lang="en-US" dirty="0"/>
          </a:p>
          <a:p>
            <a:r>
              <a:rPr lang="en-US" dirty="0"/>
              <a:t>The key point here is that you can identify a pattern of clustering by sample type in some cases. The oral samples clearly form a distinct cluster separate from the rest. The rectal, vaginal and penile samples form a group, but the rectal samples cluster together whereas the penile and vaginal samples are not very distinct from each other</a:t>
            </a:r>
          </a:p>
        </p:txBody>
      </p:sp>
      <p:sp>
        <p:nvSpPr>
          <p:cNvPr id="4" name="Slide Number Placeholder 3"/>
          <p:cNvSpPr>
            <a:spLocks noGrp="1"/>
          </p:cNvSpPr>
          <p:nvPr>
            <p:ph type="sldNum" sz="quarter" idx="5"/>
          </p:nvPr>
        </p:nvSpPr>
        <p:spPr/>
        <p:txBody>
          <a:bodyPr/>
          <a:lstStyle/>
          <a:p>
            <a:fld id="{AA0AEF82-21F3-6043-8E06-B5F468B86CF3}" type="slidenum">
              <a:rPr lang="en-US" smtClean="0"/>
              <a:t>8</a:t>
            </a:fld>
            <a:endParaRPr lang="en-US"/>
          </a:p>
        </p:txBody>
      </p:sp>
    </p:spTree>
    <p:extLst>
      <p:ext uri="{BB962C8B-B14F-4D97-AF65-F5344CB8AC3E}">
        <p14:creationId xmlns:p14="http://schemas.microsoft.com/office/powerpoint/2010/main" val="544835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5BE20-B1AB-4059-CFD7-E6A3E0B497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11F548-092F-697D-0C69-720B654F75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3CD0A84-F752-21E0-CE70-73AAE34026D2}"/>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2B21B5A9-9C80-D889-BC11-3F74F84C7E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5D1ABF-A40D-7207-8557-DCE856CDD2F4}"/>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788707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2D7D6-DD5E-AA5B-FF82-3B68F7117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8FB0CE-3767-517B-4BFC-0199298A0C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3CA3B9-D422-90E3-255A-AAD6C5C4CA03}"/>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CEE0D8C3-D16F-5394-21A1-6A2FC35912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4459AF-6BBA-9093-C3B0-D64307B13F81}"/>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2260679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3C9794-6C7A-8FD0-84A8-13E782EC7F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5AC0189-EEDE-F4A4-FB06-D43A666CD0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3C2ED2-FEC0-13F9-4AF2-4031367E4494}"/>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5F08DDCD-5B3C-C966-B722-B226923148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EF5F78-0A36-4104-1B4D-87E083617BCE}"/>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2635126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CE1C-67F4-93B6-7987-B2F55F67F04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3C4528-E8C7-10C1-73B3-B29460BA6CE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AB84B8-C30F-9A23-257D-D8E371E9A621}"/>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95E4B4E2-9E1A-1816-40A6-E6D36B0D75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5588EA-7C23-6E2C-E7F1-F2E971503417}"/>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6754714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9FB65-DF46-78A1-9E0B-D981BD0E4E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4B143E7-6B17-65A8-DFFA-5E27E9DA52E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58833A-9198-3FC4-FF81-713415C8CE08}"/>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B85CBACD-CA1E-EC3E-9F54-BE7DC5FA40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F87E87-BDC6-8F7A-2CFF-0E302F67D191}"/>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8111211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7DC8-9C38-FC6D-4B31-BA56524D9C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24DBC1-50C6-F092-A230-3BC95ADEB1F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27370C0-AAD8-3AFC-03EC-5FBCD643D8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1C3A63-B2E4-F4A9-F75A-D64F25C796B1}"/>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6" name="Footer Placeholder 5">
            <a:extLst>
              <a:ext uri="{FF2B5EF4-FFF2-40B4-BE49-F238E27FC236}">
                <a16:creationId xmlns:a16="http://schemas.microsoft.com/office/drawing/2014/main" id="{389BB53B-EEE1-2D85-1E1B-0C1C67B115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1EB683-98C3-B179-B7AE-4093929F7595}"/>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6615184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E2025-2438-7C59-684D-7B2B654260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48E46F-98E2-C5EA-2069-25A526ABB3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DBDBC2B-A338-DAC4-5DAD-6CEA54BC2E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9A0414-BC9C-5C39-B345-BCBC3E429D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E71A6CC-9A86-9BEF-745B-C2056F0CD5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EDE4E7-0AC4-6874-D682-AF83ECA37041}"/>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8" name="Footer Placeholder 7">
            <a:extLst>
              <a:ext uri="{FF2B5EF4-FFF2-40B4-BE49-F238E27FC236}">
                <a16:creationId xmlns:a16="http://schemas.microsoft.com/office/drawing/2014/main" id="{D5B7429C-712F-4028-7B9D-73FCBDD2E6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76CD70B-AAED-E83C-A806-58F36F438879}"/>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5425812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44361-F453-4310-1C64-FC344F04B6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4865C8B-0656-1255-6FFD-51E8D5C2A44A}"/>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4" name="Footer Placeholder 3">
            <a:extLst>
              <a:ext uri="{FF2B5EF4-FFF2-40B4-BE49-F238E27FC236}">
                <a16:creationId xmlns:a16="http://schemas.microsoft.com/office/drawing/2014/main" id="{F0FF9795-2A39-0CC5-CA94-916FE624D2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9CEDBB-EC5D-D1A1-79AC-A936E257706B}"/>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356464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8381FD8-A4D1-1DE6-4C44-D85E67E560F0}"/>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3" name="Footer Placeholder 2">
            <a:extLst>
              <a:ext uri="{FF2B5EF4-FFF2-40B4-BE49-F238E27FC236}">
                <a16:creationId xmlns:a16="http://schemas.microsoft.com/office/drawing/2014/main" id="{2F2DFE2E-14E7-E10B-F027-BBEB11CC1C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DA24B3-8199-9770-462F-73B7CF57A8B6}"/>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548865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D0D17-FF19-2B9D-155C-DF8E93534A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FEDA609-C828-0D4B-73CB-343E6EF5928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BA49D0-892A-7C3B-68C7-CC8F0CC6EF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87C8A4-2145-7CBB-E17E-0C8EAACFC0F4}"/>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6" name="Footer Placeholder 5">
            <a:extLst>
              <a:ext uri="{FF2B5EF4-FFF2-40B4-BE49-F238E27FC236}">
                <a16:creationId xmlns:a16="http://schemas.microsoft.com/office/drawing/2014/main" id="{351A3A3B-D14B-9DCA-4267-722F108378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EE676-161C-5322-5731-565FCC38144A}"/>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3680470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25F6E-566C-4360-AFAA-27D2D4AB93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D7E1B8-01BA-9057-7A3D-56E173666D7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9F62498-D495-C9C9-8C1E-23A8D43B6A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7C9610-3812-987E-FC0C-1FA92EFC393E}"/>
              </a:ext>
            </a:extLst>
          </p:cNvPr>
          <p:cNvSpPr>
            <a:spLocks noGrp="1"/>
          </p:cNvSpPr>
          <p:nvPr>
            <p:ph type="dt" sz="half" idx="10"/>
          </p:nvPr>
        </p:nvSpPr>
        <p:spPr/>
        <p:txBody>
          <a:bodyPr/>
          <a:lstStyle/>
          <a:p>
            <a:fld id="{A50675EC-4642-7A43-8915-4DD6E277FB13}" type="datetimeFigureOut">
              <a:rPr lang="en-US" smtClean="0"/>
              <a:t>6/12/24</a:t>
            </a:fld>
            <a:endParaRPr lang="en-US"/>
          </a:p>
        </p:txBody>
      </p:sp>
      <p:sp>
        <p:nvSpPr>
          <p:cNvPr id="6" name="Footer Placeholder 5">
            <a:extLst>
              <a:ext uri="{FF2B5EF4-FFF2-40B4-BE49-F238E27FC236}">
                <a16:creationId xmlns:a16="http://schemas.microsoft.com/office/drawing/2014/main" id="{45F92960-ABD9-5EA3-44D1-07D8ECF4F5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E12A38-8C5C-B09A-BC2B-A51FCEAAE593}"/>
              </a:ext>
            </a:extLst>
          </p:cNvPr>
          <p:cNvSpPr>
            <a:spLocks noGrp="1"/>
          </p:cNvSpPr>
          <p:nvPr>
            <p:ph type="sldNum" sz="quarter" idx="12"/>
          </p:nvPr>
        </p:nvSpPr>
        <p:spPr/>
        <p:txBody>
          <a:bodyPr/>
          <a:lstStyle/>
          <a:p>
            <a:fld id="{1A197EB7-FBF2-2145-807B-F12376966622}" type="slidenum">
              <a:rPr lang="en-US" smtClean="0"/>
              <a:t>‹#›</a:t>
            </a:fld>
            <a:endParaRPr lang="en-US"/>
          </a:p>
        </p:txBody>
      </p:sp>
    </p:spTree>
    <p:extLst>
      <p:ext uri="{BB962C8B-B14F-4D97-AF65-F5344CB8AC3E}">
        <p14:creationId xmlns:p14="http://schemas.microsoft.com/office/powerpoint/2010/main" val="12604016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7CF1BAC-BC12-BAB3-8DF0-626635463A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CD7756-55CD-570E-A2A4-B96A2201FF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978CCC-A78B-5457-6563-1959A5EC1FA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50675EC-4642-7A43-8915-4DD6E277FB13}" type="datetimeFigureOut">
              <a:rPr lang="en-US" smtClean="0"/>
              <a:t>6/12/24</a:t>
            </a:fld>
            <a:endParaRPr lang="en-US"/>
          </a:p>
        </p:txBody>
      </p:sp>
      <p:sp>
        <p:nvSpPr>
          <p:cNvPr id="5" name="Footer Placeholder 4">
            <a:extLst>
              <a:ext uri="{FF2B5EF4-FFF2-40B4-BE49-F238E27FC236}">
                <a16:creationId xmlns:a16="http://schemas.microsoft.com/office/drawing/2014/main" id="{4811D20D-85D1-68C4-2E9E-4A0016BEFB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8659937-5B4B-B46B-4579-B45FF55C81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A197EB7-FBF2-2145-807B-F12376966622}" type="slidenum">
              <a:rPr lang="en-US" smtClean="0"/>
              <a:t>‹#›</a:t>
            </a:fld>
            <a:endParaRPr lang="en-US"/>
          </a:p>
        </p:txBody>
      </p:sp>
    </p:spTree>
    <p:extLst>
      <p:ext uri="{BB962C8B-B14F-4D97-AF65-F5344CB8AC3E}">
        <p14:creationId xmlns:p14="http://schemas.microsoft.com/office/powerpoint/2010/main" val="9651262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JPG"/><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posit.cloud/"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tiff"/><Relationship Id="rId4" Type="http://schemas.openxmlformats.org/officeDocument/2006/relationships/image" Target="../media/image7.tiff"/></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2.tiff"/></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0.tiff"/><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tiff"/><Relationship Id="rId5" Type="http://schemas.openxmlformats.org/officeDocument/2006/relationships/image" Target="../media/image9.jpe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D935A57-C895-A047-B36D-936164860806}"/>
              </a:ext>
            </a:extLst>
          </p:cNvPr>
          <p:cNvSpPr txBox="1"/>
          <p:nvPr/>
        </p:nvSpPr>
        <p:spPr>
          <a:xfrm>
            <a:off x="991582" y="548111"/>
            <a:ext cx="8654933" cy="400110"/>
          </a:xfrm>
          <a:prstGeom prst="rect">
            <a:avLst/>
          </a:prstGeom>
          <a:noFill/>
        </p:spPr>
        <p:txBody>
          <a:bodyPr wrap="none" rtlCol="0">
            <a:spAutoFit/>
          </a:bodyPr>
          <a:lstStyle/>
          <a:p>
            <a:r>
              <a:rPr lang="en-US" sz="2000" b="1" dirty="0">
                <a:latin typeface="Avenir Book" charset="0"/>
                <a:ea typeface="Avenir Book" charset="0"/>
                <a:cs typeface="Avenir Book" charset="0"/>
              </a:rPr>
              <a:t>Microbiome : Une </a:t>
            </a:r>
            <a:r>
              <a:rPr lang="en-US" sz="2000" b="1" dirty="0" err="1">
                <a:latin typeface="Avenir Book" charset="0"/>
                <a:ea typeface="Avenir Book" charset="0"/>
                <a:cs typeface="Avenir Book" charset="0"/>
              </a:rPr>
              <a:t>communauté</a:t>
            </a:r>
            <a:r>
              <a:rPr lang="en-US" sz="2000" b="1" dirty="0">
                <a:latin typeface="Avenir Book" charset="0"/>
                <a:ea typeface="Avenir Book" charset="0"/>
                <a:cs typeface="Avenir Book" charset="0"/>
              </a:rPr>
              <a:t> de microbes dans un </a:t>
            </a:r>
            <a:r>
              <a:rPr lang="en-US" sz="2000" b="1" dirty="0" err="1">
                <a:latin typeface="Avenir Book" charset="0"/>
                <a:ea typeface="Avenir Book" charset="0"/>
                <a:cs typeface="Avenir Book" charset="0"/>
              </a:rPr>
              <a:t>endroit</a:t>
            </a:r>
            <a:r>
              <a:rPr lang="en-US" sz="2000" b="1" dirty="0">
                <a:latin typeface="Avenir Book" charset="0"/>
                <a:ea typeface="Avenir Book" charset="0"/>
                <a:cs typeface="Avenir Book" charset="0"/>
              </a:rPr>
              <a:t> particulier</a:t>
            </a:r>
          </a:p>
        </p:txBody>
      </p:sp>
      <p:sp>
        <p:nvSpPr>
          <p:cNvPr id="3" name="TextBox 2">
            <a:extLst>
              <a:ext uri="{FF2B5EF4-FFF2-40B4-BE49-F238E27FC236}">
                <a16:creationId xmlns:a16="http://schemas.microsoft.com/office/drawing/2014/main" id="{163DB3A3-926B-4643-94CC-3C4994537CCE}"/>
              </a:ext>
            </a:extLst>
          </p:cNvPr>
          <p:cNvSpPr txBox="1"/>
          <p:nvPr/>
        </p:nvSpPr>
        <p:spPr>
          <a:xfrm>
            <a:off x="991582" y="6041063"/>
            <a:ext cx="9825510" cy="400110"/>
          </a:xfrm>
          <a:prstGeom prst="rect">
            <a:avLst/>
          </a:prstGeom>
          <a:noFill/>
        </p:spPr>
        <p:txBody>
          <a:bodyPr wrap="none" rtlCol="0">
            <a:spAutoFit/>
          </a:bodyPr>
          <a:lstStyle/>
          <a:p>
            <a:r>
              <a:rPr lang="en-US" sz="2000" b="1" dirty="0" err="1">
                <a:latin typeface="Avenir Book" charset="0"/>
                <a:ea typeface="Avenir Book" charset="0"/>
                <a:cs typeface="Avenir Book" charset="0"/>
              </a:rPr>
              <a:t>Métagenome</a:t>
            </a:r>
            <a:r>
              <a:rPr lang="en-US" sz="2000" b="1" dirty="0">
                <a:latin typeface="Avenir Book" charset="0"/>
                <a:ea typeface="Avenir Book" charset="0"/>
                <a:cs typeface="Avenir Book" charset="0"/>
              </a:rPr>
              <a:t> : </a:t>
            </a:r>
            <a:r>
              <a:rPr lang="en-US" sz="2000" b="1" dirty="0" err="1">
                <a:latin typeface="Avenir Book" charset="0"/>
                <a:ea typeface="Avenir Book" charset="0"/>
                <a:cs typeface="Avenir Book" charset="0"/>
              </a:rPr>
              <a:t>l'ensemble</a:t>
            </a:r>
            <a:r>
              <a:rPr lang="en-US" sz="2000" b="1" dirty="0">
                <a:latin typeface="Avenir Book" charset="0"/>
                <a:ea typeface="Avenir Book" charset="0"/>
                <a:cs typeface="Avenir Book" charset="0"/>
              </a:rPr>
              <a:t> des </a:t>
            </a:r>
            <a:r>
              <a:rPr lang="en-US" sz="2000" b="1" dirty="0" err="1">
                <a:latin typeface="Avenir Book" charset="0"/>
                <a:ea typeface="Avenir Book" charset="0"/>
                <a:cs typeface="Avenir Book" charset="0"/>
              </a:rPr>
              <a:t>génomes</a:t>
            </a:r>
            <a:r>
              <a:rPr lang="en-US" sz="2000" b="1" dirty="0">
                <a:latin typeface="Avenir Book" charset="0"/>
                <a:ea typeface="Avenir Book" charset="0"/>
                <a:cs typeface="Avenir Book" charset="0"/>
              </a:rPr>
              <a:t> de </a:t>
            </a:r>
            <a:r>
              <a:rPr lang="en-US" sz="2000" b="1" dirty="0" err="1">
                <a:latin typeface="Avenir Book" charset="0"/>
                <a:ea typeface="Avenir Book" charset="0"/>
                <a:cs typeface="Avenir Book" charset="0"/>
              </a:rPr>
              <a:t>tous</a:t>
            </a:r>
            <a:r>
              <a:rPr lang="en-US" sz="2000" b="1" dirty="0">
                <a:latin typeface="Avenir Book" charset="0"/>
                <a:ea typeface="Avenir Book" charset="0"/>
                <a:cs typeface="Avenir Book" charset="0"/>
              </a:rPr>
              <a:t> les microbes dans un </a:t>
            </a:r>
            <a:r>
              <a:rPr lang="en-US" sz="2000" b="1" dirty="0" err="1">
                <a:latin typeface="Avenir Book" charset="0"/>
                <a:ea typeface="Avenir Book" charset="0"/>
                <a:cs typeface="Avenir Book" charset="0"/>
              </a:rPr>
              <a:t>microbiote</a:t>
            </a:r>
            <a:endParaRPr lang="en-US" sz="2000" b="1" dirty="0">
              <a:latin typeface="Avenir Book" charset="0"/>
              <a:ea typeface="Avenir Book" charset="0"/>
              <a:cs typeface="Avenir Book" charset="0"/>
            </a:endParaRPr>
          </a:p>
        </p:txBody>
      </p:sp>
      <p:pic>
        <p:nvPicPr>
          <p:cNvPr id="4" name="Picture 3" descr="Screen Shot 2014-11-13 at 9.56.08 AM.png">
            <a:extLst>
              <a:ext uri="{FF2B5EF4-FFF2-40B4-BE49-F238E27FC236}">
                <a16:creationId xmlns:a16="http://schemas.microsoft.com/office/drawing/2014/main" id="{6B6054A2-D897-4B47-BFC8-0F16693AA7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8649" y="1110011"/>
            <a:ext cx="5248022" cy="4447670"/>
          </a:xfrm>
          <a:prstGeom prst="rect">
            <a:avLst/>
          </a:prstGeom>
        </p:spPr>
      </p:pic>
      <p:pic>
        <p:nvPicPr>
          <p:cNvPr id="10" name="Picture 9">
            <a:extLst>
              <a:ext uri="{FF2B5EF4-FFF2-40B4-BE49-F238E27FC236}">
                <a16:creationId xmlns:a16="http://schemas.microsoft.com/office/drawing/2014/main" id="{A8C21A72-1B34-424D-9278-44734071C7FD}"/>
              </a:ext>
            </a:extLst>
          </p:cNvPr>
          <p:cNvPicPr>
            <a:picLocks noChangeAspect="1"/>
          </p:cNvPicPr>
          <p:nvPr/>
        </p:nvPicPr>
        <p:blipFill>
          <a:blip r:embed="rId4"/>
          <a:srcRect/>
          <a:stretch>
            <a:fillRect/>
          </a:stretch>
        </p:blipFill>
        <p:spPr>
          <a:xfrm>
            <a:off x="3673212" y="1440084"/>
            <a:ext cx="1933432" cy="1307662"/>
          </a:xfrm>
          <a:custGeom>
            <a:avLst/>
            <a:gdLst>
              <a:gd name="connsiteX0" fmla="*/ 217948 w 1933432"/>
              <a:gd name="connsiteY0" fmla="*/ 0 h 1307662"/>
              <a:gd name="connsiteX1" fmla="*/ 1715484 w 1933432"/>
              <a:gd name="connsiteY1" fmla="*/ 0 h 1307662"/>
              <a:gd name="connsiteX2" fmla="*/ 1933432 w 1933432"/>
              <a:gd name="connsiteY2" fmla="*/ 217948 h 1307662"/>
              <a:gd name="connsiteX3" fmla="*/ 1933432 w 1933432"/>
              <a:gd name="connsiteY3" fmla="*/ 1089714 h 1307662"/>
              <a:gd name="connsiteX4" fmla="*/ 1715484 w 1933432"/>
              <a:gd name="connsiteY4" fmla="*/ 1307662 h 1307662"/>
              <a:gd name="connsiteX5" fmla="*/ 217948 w 1933432"/>
              <a:gd name="connsiteY5" fmla="*/ 1307662 h 1307662"/>
              <a:gd name="connsiteX6" fmla="*/ 0 w 1933432"/>
              <a:gd name="connsiteY6" fmla="*/ 1089714 h 1307662"/>
              <a:gd name="connsiteX7" fmla="*/ 0 w 1933432"/>
              <a:gd name="connsiteY7" fmla="*/ 217948 h 1307662"/>
              <a:gd name="connsiteX8" fmla="*/ 217948 w 1933432"/>
              <a:gd name="connsiteY8" fmla="*/ 0 h 130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3432" h="1307662">
                <a:moveTo>
                  <a:pt x="217948" y="0"/>
                </a:moveTo>
                <a:lnTo>
                  <a:pt x="1715484" y="0"/>
                </a:lnTo>
                <a:cubicBezTo>
                  <a:pt x="1835853" y="0"/>
                  <a:pt x="1933432" y="97579"/>
                  <a:pt x="1933432" y="217948"/>
                </a:cubicBezTo>
                <a:lnTo>
                  <a:pt x="1933432" y="1089714"/>
                </a:lnTo>
                <a:cubicBezTo>
                  <a:pt x="1933432" y="1210083"/>
                  <a:pt x="1835853" y="1307662"/>
                  <a:pt x="1715484" y="1307662"/>
                </a:cubicBezTo>
                <a:lnTo>
                  <a:pt x="217948" y="1307662"/>
                </a:lnTo>
                <a:cubicBezTo>
                  <a:pt x="97579" y="1307662"/>
                  <a:pt x="0" y="1210083"/>
                  <a:pt x="0" y="1089714"/>
                </a:cubicBezTo>
                <a:lnTo>
                  <a:pt x="0" y="217948"/>
                </a:lnTo>
                <a:cubicBezTo>
                  <a:pt x="0" y="97579"/>
                  <a:pt x="97579" y="0"/>
                  <a:pt x="217948" y="0"/>
                </a:cubicBezTo>
                <a:close/>
              </a:path>
            </a:pathLst>
          </a:custGeom>
        </p:spPr>
      </p:pic>
      <p:pic>
        <p:nvPicPr>
          <p:cNvPr id="6" name="Picture 5">
            <a:extLst>
              <a:ext uri="{FF2B5EF4-FFF2-40B4-BE49-F238E27FC236}">
                <a16:creationId xmlns:a16="http://schemas.microsoft.com/office/drawing/2014/main" id="{EA9A722D-A147-984C-9E4A-DE7D97A7198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3673212" y="3860345"/>
            <a:ext cx="1914684" cy="1437451"/>
          </a:xfrm>
          <a:custGeom>
            <a:avLst/>
            <a:gdLst>
              <a:gd name="connsiteX0" fmla="*/ 465562 w 3720802"/>
              <a:gd name="connsiteY0" fmla="*/ 0 h 2793396"/>
              <a:gd name="connsiteX1" fmla="*/ 3255237 w 3720802"/>
              <a:gd name="connsiteY1" fmla="*/ 0 h 2793396"/>
              <a:gd name="connsiteX2" fmla="*/ 3349057 w 3720802"/>
              <a:gd name="connsiteY2" fmla="*/ 9458 h 2793396"/>
              <a:gd name="connsiteX3" fmla="*/ 3720802 w 3720802"/>
              <a:gd name="connsiteY3" fmla="*/ 465574 h 2793396"/>
              <a:gd name="connsiteX4" fmla="*/ 3720802 w 3720802"/>
              <a:gd name="connsiteY4" fmla="*/ 2327821 h 2793396"/>
              <a:gd name="connsiteX5" fmla="*/ 3255227 w 3720802"/>
              <a:gd name="connsiteY5" fmla="*/ 2793396 h 2793396"/>
              <a:gd name="connsiteX6" fmla="*/ 465572 w 3720802"/>
              <a:gd name="connsiteY6" fmla="*/ 2793396 h 2793396"/>
              <a:gd name="connsiteX7" fmla="*/ 9456 w 3720802"/>
              <a:gd name="connsiteY7" fmla="*/ 2421651 h 2793396"/>
              <a:gd name="connsiteX8" fmla="*/ 0 w 3720802"/>
              <a:gd name="connsiteY8" fmla="*/ 2327851 h 2793396"/>
              <a:gd name="connsiteX9" fmla="*/ 0 w 3720802"/>
              <a:gd name="connsiteY9" fmla="*/ 465544 h 2793396"/>
              <a:gd name="connsiteX10" fmla="*/ 9456 w 3720802"/>
              <a:gd name="connsiteY10" fmla="*/ 371745 h 2793396"/>
              <a:gd name="connsiteX11" fmla="*/ 371743 w 3720802"/>
              <a:gd name="connsiteY11" fmla="*/ 9458 h 2793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0802" h="2793396">
                <a:moveTo>
                  <a:pt x="465562" y="0"/>
                </a:moveTo>
                <a:lnTo>
                  <a:pt x="3255237" y="0"/>
                </a:lnTo>
                <a:lnTo>
                  <a:pt x="3349057" y="9458"/>
                </a:lnTo>
                <a:cubicBezTo>
                  <a:pt x="3561211" y="52871"/>
                  <a:pt x="3720802" y="240585"/>
                  <a:pt x="3720802" y="465574"/>
                </a:cubicBezTo>
                <a:lnTo>
                  <a:pt x="3720802" y="2327821"/>
                </a:lnTo>
                <a:cubicBezTo>
                  <a:pt x="3720802" y="2584951"/>
                  <a:pt x="3512357" y="2793396"/>
                  <a:pt x="3255227" y="2793396"/>
                </a:cubicBezTo>
                <a:lnTo>
                  <a:pt x="465572" y="2793396"/>
                </a:lnTo>
                <a:cubicBezTo>
                  <a:pt x="240584" y="2793396"/>
                  <a:pt x="52869" y="2633806"/>
                  <a:pt x="9456" y="2421651"/>
                </a:cubicBezTo>
                <a:lnTo>
                  <a:pt x="0" y="2327851"/>
                </a:lnTo>
                <a:lnTo>
                  <a:pt x="0" y="465544"/>
                </a:lnTo>
                <a:lnTo>
                  <a:pt x="9456" y="371745"/>
                </a:lnTo>
                <a:cubicBezTo>
                  <a:pt x="46667" y="189898"/>
                  <a:pt x="189896" y="46669"/>
                  <a:pt x="371743" y="9458"/>
                </a:cubicBezTo>
                <a:close/>
              </a:path>
            </a:pathLst>
          </a:custGeom>
          <a:effectLst>
            <a:softEdge rad="0"/>
          </a:effectLst>
        </p:spPr>
      </p:pic>
      <p:pic>
        <p:nvPicPr>
          <p:cNvPr id="7" name="Picture 6">
            <a:extLst>
              <a:ext uri="{FF2B5EF4-FFF2-40B4-BE49-F238E27FC236}">
                <a16:creationId xmlns:a16="http://schemas.microsoft.com/office/drawing/2014/main" id="{B3EF04A0-A39C-814B-A020-83BC8CA487A7}"/>
              </a:ext>
            </a:extLst>
          </p:cNvPr>
          <p:cNvPicPr>
            <a:picLocks noChangeAspect="1"/>
          </p:cNvPicPr>
          <p:nvPr/>
        </p:nvPicPr>
        <p:blipFill>
          <a:blip r:embed="rId6"/>
          <a:stretch>
            <a:fillRect/>
          </a:stretch>
        </p:blipFill>
        <p:spPr>
          <a:xfrm>
            <a:off x="991582" y="2388462"/>
            <a:ext cx="1985690" cy="1766374"/>
          </a:xfrm>
          <a:prstGeom prst="rect">
            <a:avLst/>
          </a:prstGeom>
        </p:spPr>
      </p:pic>
      <p:sp>
        <p:nvSpPr>
          <p:cNvPr id="5" name="TextBox 4">
            <a:extLst>
              <a:ext uri="{FF2B5EF4-FFF2-40B4-BE49-F238E27FC236}">
                <a16:creationId xmlns:a16="http://schemas.microsoft.com/office/drawing/2014/main" id="{EED2BBA4-61E8-288A-828C-E7DB0689620F}"/>
              </a:ext>
            </a:extLst>
          </p:cNvPr>
          <p:cNvSpPr txBox="1"/>
          <p:nvPr/>
        </p:nvSpPr>
        <p:spPr>
          <a:xfrm>
            <a:off x="1390349" y="4209738"/>
            <a:ext cx="938077" cy="369332"/>
          </a:xfrm>
          <a:prstGeom prst="rect">
            <a:avLst/>
          </a:prstGeom>
          <a:noFill/>
        </p:spPr>
        <p:txBody>
          <a:bodyPr wrap="none" rtlCol="0">
            <a:spAutoFit/>
          </a:bodyPr>
          <a:lstStyle/>
          <a:p>
            <a:pPr algn="l"/>
            <a:r>
              <a:rPr lang="en-US" dirty="0" err="1">
                <a:latin typeface="Avenir Book" panose="02000503020000020003" pitchFamily="2" charset="0"/>
              </a:rPr>
              <a:t>Intestin</a:t>
            </a:r>
            <a:endParaRPr lang="en-US" dirty="0">
              <a:latin typeface="Avenir Book" panose="02000503020000020003" pitchFamily="2" charset="0"/>
            </a:endParaRPr>
          </a:p>
        </p:txBody>
      </p:sp>
      <p:sp>
        <p:nvSpPr>
          <p:cNvPr id="8" name="TextBox 7">
            <a:extLst>
              <a:ext uri="{FF2B5EF4-FFF2-40B4-BE49-F238E27FC236}">
                <a16:creationId xmlns:a16="http://schemas.microsoft.com/office/drawing/2014/main" id="{FF58225D-34D5-AABC-B089-EF95320C09D2}"/>
              </a:ext>
            </a:extLst>
          </p:cNvPr>
          <p:cNvSpPr txBox="1"/>
          <p:nvPr/>
        </p:nvSpPr>
        <p:spPr>
          <a:xfrm>
            <a:off x="4251886" y="2761985"/>
            <a:ext cx="505267" cy="369332"/>
          </a:xfrm>
          <a:prstGeom prst="rect">
            <a:avLst/>
          </a:prstGeom>
          <a:noFill/>
        </p:spPr>
        <p:txBody>
          <a:bodyPr wrap="none" rtlCol="0">
            <a:spAutoFit/>
          </a:bodyPr>
          <a:lstStyle/>
          <a:p>
            <a:pPr algn="l"/>
            <a:r>
              <a:rPr lang="en-US" dirty="0">
                <a:latin typeface="Avenir Book" panose="02000503020000020003" pitchFamily="2" charset="0"/>
              </a:rPr>
              <a:t>Sol</a:t>
            </a:r>
          </a:p>
        </p:txBody>
      </p:sp>
      <p:sp>
        <p:nvSpPr>
          <p:cNvPr id="9" name="TextBox 8">
            <a:extLst>
              <a:ext uri="{FF2B5EF4-FFF2-40B4-BE49-F238E27FC236}">
                <a16:creationId xmlns:a16="http://schemas.microsoft.com/office/drawing/2014/main" id="{986A3309-62D0-BFF9-A007-5DA06853D0AF}"/>
              </a:ext>
            </a:extLst>
          </p:cNvPr>
          <p:cNvSpPr txBox="1"/>
          <p:nvPr/>
        </p:nvSpPr>
        <p:spPr>
          <a:xfrm>
            <a:off x="3538945" y="5300097"/>
            <a:ext cx="2408032" cy="369332"/>
          </a:xfrm>
          <a:prstGeom prst="rect">
            <a:avLst/>
          </a:prstGeom>
          <a:noFill/>
        </p:spPr>
        <p:txBody>
          <a:bodyPr wrap="none" rtlCol="0">
            <a:spAutoFit/>
          </a:bodyPr>
          <a:lstStyle/>
          <a:p>
            <a:pPr algn="l"/>
            <a:r>
              <a:rPr lang="en-US" dirty="0" err="1">
                <a:latin typeface="Avenir Book" panose="02000503020000020003" pitchFamily="2" charset="0"/>
              </a:rPr>
              <a:t>Nourriture</a:t>
            </a:r>
            <a:r>
              <a:rPr lang="en-US" dirty="0">
                <a:latin typeface="Avenir Book" panose="02000503020000020003" pitchFamily="2" charset="0"/>
              </a:rPr>
              <a:t> </a:t>
            </a:r>
            <a:r>
              <a:rPr lang="en-US" dirty="0" err="1">
                <a:latin typeface="Avenir Book" panose="02000503020000020003" pitchFamily="2" charset="0"/>
              </a:rPr>
              <a:t>fermentés</a:t>
            </a:r>
            <a:r>
              <a:rPr lang="en-US" dirty="0">
                <a:latin typeface="Avenir Book" panose="02000503020000020003" pitchFamily="2" charset="0"/>
              </a:rPr>
              <a:t> </a:t>
            </a:r>
          </a:p>
        </p:txBody>
      </p:sp>
    </p:spTree>
    <p:extLst>
      <p:ext uri="{BB962C8B-B14F-4D97-AF65-F5344CB8AC3E}">
        <p14:creationId xmlns:p14="http://schemas.microsoft.com/office/powerpoint/2010/main" val="8281852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ABAC188-B703-2845-B656-4DB51852A54C}"/>
              </a:ext>
            </a:extLst>
          </p:cNvPr>
          <p:cNvSpPr txBox="1"/>
          <p:nvPr/>
        </p:nvSpPr>
        <p:spPr>
          <a:xfrm>
            <a:off x="-2042" y="6555462"/>
            <a:ext cx="3670492" cy="276999"/>
          </a:xfrm>
          <a:prstGeom prst="rect">
            <a:avLst/>
          </a:prstGeom>
          <a:noFill/>
        </p:spPr>
        <p:txBody>
          <a:bodyPr wrap="none" rtlCol="0">
            <a:spAutoFit/>
          </a:bodyPr>
          <a:lstStyle/>
          <a:p>
            <a:r>
              <a:rPr lang="en-US" sz="1200" dirty="0">
                <a:latin typeface="Avenir Book" charset="0"/>
                <a:ea typeface="Avenir Book" charset="0"/>
                <a:cs typeface="Avenir Book" charset="0"/>
              </a:rPr>
              <a:t>The Human Microbiome Project Consortium (2012)</a:t>
            </a:r>
          </a:p>
        </p:txBody>
      </p:sp>
      <p:grpSp>
        <p:nvGrpSpPr>
          <p:cNvPr id="18" name="Group 17">
            <a:extLst>
              <a:ext uri="{FF2B5EF4-FFF2-40B4-BE49-F238E27FC236}">
                <a16:creationId xmlns:a16="http://schemas.microsoft.com/office/drawing/2014/main" id="{100B026A-35B1-0348-A1BF-EC50AA106FFB}"/>
              </a:ext>
            </a:extLst>
          </p:cNvPr>
          <p:cNvGrpSpPr/>
          <p:nvPr/>
        </p:nvGrpSpPr>
        <p:grpSpPr>
          <a:xfrm>
            <a:off x="5258073" y="1173703"/>
            <a:ext cx="6842487" cy="5684297"/>
            <a:chOff x="4914900" y="970086"/>
            <a:chExt cx="3771900" cy="3477454"/>
          </a:xfrm>
        </p:grpSpPr>
        <p:pic>
          <p:nvPicPr>
            <p:cNvPr id="19" name="Picture 18">
              <a:extLst>
                <a:ext uri="{FF2B5EF4-FFF2-40B4-BE49-F238E27FC236}">
                  <a16:creationId xmlns:a16="http://schemas.microsoft.com/office/drawing/2014/main" id="{56200866-C520-9042-BB15-C32ABE6168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7800" y="1060257"/>
              <a:ext cx="3243842" cy="3156724"/>
            </a:xfrm>
            <a:prstGeom prst="rect">
              <a:avLst/>
            </a:prstGeom>
          </p:spPr>
        </p:pic>
        <p:sp>
          <p:nvSpPr>
            <p:cNvPr id="20" name="Rectangle 19">
              <a:extLst>
                <a:ext uri="{FF2B5EF4-FFF2-40B4-BE49-F238E27FC236}">
                  <a16:creationId xmlns:a16="http://schemas.microsoft.com/office/drawing/2014/main" id="{A587B029-9EBE-2D40-BE6B-64A78752BF50}"/>
                </a:ext>
              </a:extLst>
            </p:cNvPr>
            <p:cNvSpPr/>
            <p:nvPr/>
          </p:nvSpPr>
          <p:spPr>
            <a:xfrm>
              <a:off x="4914900" y="970086"/>
              <a:ext cx="537210" cy="88157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Book" charset="0"/>
                <a:ea typeface="Avenir Book" charset="0"/>
                <a:cs typeface="Avenir Book" charset="0"/>
              </a:endParaRPr>
            </a:p>
          </p:txBody>
        </p:sp>
        <p:sp>
          <p:nvSpPr>
            <p:cNvPr id="29" name="Rectangle 28">
              <a:extLst>
                <a:ext uri="{FF2B5EF4-FFF2-40B4-BE49-F238E27FC236}">
                  <a16:creationId xmlns:a16="http://schemas.microsoft.com/office/drawing/2014/main" id="{8A96072C-D822-624B-BC2B-42A30AB014CB}"/>
                </a:ext>
              </a:extLst>
            </p:cNvPr>
            <p:cNvSpPr/>
            <p:nvPr/>
          </p:nvSpPr>
          <p:spPr>
            <a:xfrm>
              <a:off x="4914900" y="3874770"/>
              <a:ext cx="537210" cy="5727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Book" charset="0"/>
                <a:ea typeface="Avenir Book" charset="0"/>
                <a:cs typeface="Avenir Book" charset="0"/>
              </a:endParaRPr>
            </a:p>
          </p:txBody>
        </p:sp>
        <p:sp>
          <p:nvSpPr>
            <p:cNvPr id="30" name="Rectangle 29">
              <a:extLst>
                <a:ext uri="{FF2B5EF4-FFF2-40B4-BE49-F238E27FC236}">
                  <a16:creationId xmlns:a16="http://schemas.microsoft.com/office/drawing/2014/main" id="{BB8CBDA8-C837-A84C-B1C7-1F1BEEA5DB82}"/>
                </a:ext>
              </a:extLst>
            </p:cNvPr>
            <p:cNvSpPr/>
            <p:nvPr/>
          </p:nvSpPr>
          <p:spPr>
            <a:xfrm>
              <a:off x="7964432" y="3427730"/>
              <a:ext cx="722368" cy="879422"/>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Book" charset="0"/>
                <a:ea typeface="Avenir Book" charset="0"/>
                <a:cs typeface="Avenir Book" charset="0"/>
              </a:endParaRPr>
            </a:p>
          </p:txBody>
        </p:sp>
      </p:grpSp>
      <p:sp>
        <p:nvSpPr>
          <p:cNvPr id="31" name="TextBox 30">
            <a:extLst>
              <a:ext uri="{FF2B5EF4-FFF2-40B4-BE49-F238E27FC236}">
                <a16:creationId xmlns:a16="http://schemas.microsoft.com/office/drawing/2014/main" id="{89AB471A-188B-3548-B32C-ECD0C44FF0AB}"/>
              </a:ext>
            </a:extLst>
          </p:cNvPr>
          <p:cNvSpPr txBox="1"/>
          <p:nvPr/>
        </p:nvSpPr>
        <p:spPr>
          <a:xfrm>
            <a:off x="91440" y="120652"/>
            <a:ext cx="3660617" cy="369332"/>
          </a:xfrm>
          <a:prstGeom prst="rect">
            <a:avLst/>
          </a:prstGeom>
          <a:noFill/>
        </p:spPr>
        <p:txBody>
          <a:bodyPr wrap="none" rtlCol="0">
            <a:spAutoFit/>
          </a:bodyPr>
          <a:lstStyle/>
          <a:p>
            <a:r>
              <a:rPr lang="en-US" b="1" dirty="0" err="1">
                <a:latin typeface="Avenir Book" charset="0"/>
                <a:ea typeface="Avenir Book" charset="0"/>
                <a:cs typeface="Avenir Book" charset="0"/>
              </a:rPr>
              <a:t>Diversité</a:t>
            </a:r>
            <a:r>
              <a:rPr lang="en-US" b="1" dirty="0">
                <a:latin typeface="Avenir Book" charset="0"/>
                <a:ea typeface="Avenir Book" charset="0"/>
                <a:cs typeface="Avenir Book" charset="0"/>
              </a:rPr>
              <a:t> du microbiome </a:t>
            </a:r>
            <a:r>
              <a:rPr lang="en-US" b="1" dirty="0" err="1">
                <a:latin typeface="Avenir Book" charset="0"/>
                <a:ea typeface="Avenir Book" charset="0"/>
                <a:cs typeface="Avenir Book" charset="0"/>
              </a:rPr>
              <a:t>humain</a:t>
            </a:r>
            <a:endParaRPr lang="en-US" b="1" dirty="0">
              <a:latin typeface="Avenir Book" charset="0"/>
              <a:ea typeface="Avenir Book" charset="0"/>
              <a:cs typeface="Avenir Book" charset="0"/>
            </a:endParaRPr>
          </a:p>
        </p:txBody>
      </p:sp>
      <p:sp>
        <p:nvSpPr>
          <p:cNvPr id="34" name="TextBox 33">
            <a:extLst>
              <a:ext uri="{FF2B5EF4-FFF2-40B4-BE49-F238E27FC236}">
                <a16:creationId xmlns:a16="http://schemas.microsoft.com/office/drawing/2014/main" id="{B48DA39D-84B5-8A4B-A0A7-C1FFCCA1B5F6}"/>
              </a:ext>
            </a:extLst>
          </p:cNvPr>
          <p:cNvSpPr txBox="1"/>
          <p:nvPr/>
        </p:nvSpPr>
        <p:spPr>
          <a:xfrm>
            <a:off x="343257" y="2876391"/>
            <a:ext cx="3919984" cy="646331"/>
          </a:xfrm>
          <a:prstGeom prst="rect">
            <a:avLst/>
          </a:prstGeom>
          <a:noFill/>
        </p:spPr>
        <p:txBody>
          <a:bodyPr wrap="none" rtlCol="0">
            <a:spAutoFit/>
          </a:bodyPr>
          <a:lstStyle/>
          <a:p>
            <a:r>
              <a:rPr lang="en-US" dirty="0">
                <a:latin typeface="Avenir Book" charset="0"/>
                <a:ea typeface="Avenir Book" charset="0"/>
                <a:cs typeface="Avenir Book" charset="0"/>
              </a:rPr>
              <a:t>Les </a:t>
            </a:r>
            <a:r>
              <a:rPr lang="en-US" dirty="0" err="1">
                <a:latin typeface="Avenir Book" charset="0"/>
                <a:ea typeface="Avenir Book" charset="0"/>
                <a:cs typeface="Avenir Book" charset="0"/>
              </a:rPr>
              <a:t>profils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bactériens</a:t>
            </a:r>
            <a:r>
              <a:rPr lang="en-US" dirty="0">
                <a:latin typeface="Avenir Book" charset="0"/>
                <a:ea typeface="Avenir Book" charset="0"/>
                <a:cs typeface="Avenir Book" charset="0"/>
              </a:rPr>
              <a:t> se </a:t>
            </a:r>
            <a:r>
              <a:rPr lang="en-US" dirty="0" err="1">
                <a:latin typeface="Avenir Book" charset="0"/>
                <a:ea typeface="Avenir Book" charset="0"/>
                <a:cs typeface="Avenir Book" charset="0"/>
              </a:rPr>
              <a:t>regroupent</a:t>
            </a:r>
            <a:r>
              <a:rPr lang="en-US" dirty="0">
                <a:latin typeface="Avenir Book" charset="0"/>
                <a:ea typeface="Avenir Book" charset="0"/>
                <a:cs typeface="Avenir Book" charset="0"/>
              </a:rPr>
              <a:t> </a:t>
            </a:r>
          </a:p>
          <a:p>
            <a:r>
              <a:rPr lang="en-US" dirty="0">
                <a:latin typeface="Avenir Book" charset="0"/>
                <a:ea typeface="Avenir Book" charset="0"/>
                <a:cs typeface="Avenir Book" charset="0"/>
              </a:rPr>
              <a:t>par </a:t>
            </a:r>
            <a:r>
              <a:rPr lang="en-US" dirty="0" err="1">
                <a:latin typeface="Avenir Book" charset="0"/>
                <a:ea typeface="Avenir Book" charset="0"/>
                <a:cs typeface="Avenir Book" charset="0"/>
              </a:rPr>
              <a:t>région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corporelle</a:t>
            </a:r>
            <a:endParaRPr lang="en-US" dirty="0">
              <a:latin typeface="Avenir Book" charset="0"/>
              <a:ea typeface="Avenir Book" charset="0"/>
              <a:cs typeface="Avenir Book" charset="0"/>
            </a:endParaRPr>
          </a:p>
        </p:txBody>
      </p:sp>
      <p:sp>
        <p:nvSpPr>
          <p:cNvPr id="2" name="TextBox 1">
            <a:extLst>
              <a:ext uri="{FF2B5EF4-FFF2-40B4-BE49-F238E27FC236}">
                <a16:creationId xmlns:a16="http://schemas.microsoft.com/office/drawing/2014/main" id="{97124465-E560-076B-6F27-861DAF1ABD25}"/>
              </a:ext>
            </a:extLst>
          </p:cNvPr>
          <p:cNvSpPr txBox="1"/>
          <p:nvPr/>
        </p:nvSpPr>
        <p:spPr>
          <a:xfrm>
            <a:off x="91440" y="662095"/>
            <a:ext cx="6245941" cy="1200329"/>
          </a:xfrm>
          <a:prstGeom prst="rect">
            <a:avLst/>
          </a:prstGeom>
          <a:noFill/>
        </p:spPr>
        <p:txBody>
          <a:bodyPr wrap="none" rtlCol="0">
            <a:spAutoFit/>
          </a:bodyPr>
          <a:lstStyle/>
          <a:p>
            <a:pPr algn="l"/>
            <a:r>
              <a:rPr lang="en-US" dirty="0">
                <a:latin typeface="Avenir Book" panose="02000503020000020003" pitchFamily="2" charset="0"/>
              </a:rPr>
              <a:t>Les premières </a:t>
            </a:r>
            <a:r>
              <a:rPr lang="en-US" dirty="0" err="1">
                <a:latin typeface="Avenir Book" panose="02000503020000020003" pitchFamily="2" charset="0"/>
              </a:rPr>
              <a:t>grandes</a:t>
            </a:r>
            <a:r>
              <a:rPr lang="en-US" dirty="0">
                <a:latin typeface="Avenir Book" panose="02000503020000020003" pitchFamily="2" charset="0"/>
              </a:rPr>
              <a:t> études sur les </a:t>
            </a:r>
            <a:r>
              <a:rPr lang="en-US" dirty="0" err="1">
                <a:latin typeface="Avenir Book" panose="02000503020000020003" pitchFamily="2" charset="0"/>
              </a:rPr>
              <a:t>microbiotes</a:t>
            </a:r>
            <a:r>
              <a:rPr lang="en-US" dirty="0">
                <a:latin typeface="Avenir Book" panose="02000503020000020003" pitchFamily="2" charset="0"/>
              </a:rPr>
              <a:t> </a:t>
            </a:r>
            <a:r>
              <a:rPr lang="en-US" dirty="0" err="1">
                <a:latin typeface="Avenir Book" panose="02000503020000020003" pitchFamily="2" charset="0"/>
              </a:rPr>
              <a:t>humains</a:t>
            </a:r>
            <a:r>
              <a:rPr lang="en-US" dirty="0">
                <a:latin typeface="Avenir Book" panose="02000503020000020003" pitchFamily="2" charset="0"/>
              </a:rPr>
              <a:t> </a:t>
            </a:r>
          </a:p>
          <a:p>
            <a:pPr algn="l"/>
            <a:r>
              <a:rPr lang="en-US" dirty="0" err="1">
                <a:latin typeface="Avenir Book" panose="02000503020000020003" pitchFamily="2" charset="0"/>
              </a:rPr>
              <a:t>ont</a:t>
            </a:r>
            <a:r>
              <a:rPr lang="en-US" dirty="0">
                <a:latin typeface="Avenir Book" panose="02000503020000020003" pitchFamily="2" charset="0"/>
              </a:rPr>
              <a:t> </a:t>
            </a:r>
            <a:r>
              <a:rPr lang="en-US" dirty="0" err="1">
                <a:latin typeface="Avenir Book" panose="02000503020000020003" pitchFamily="2" charset="0"/>
              </a:rPr>
              <a:t>commencé</a:t>
            </a:r>
            <a:r>
              <a:rPr lang="en-US" dirty="0">
                <a:latin typeface="Avenir Book" panose="02000503020000020003" pitchFamily="2" charset="0"/>
              </a:rPr>
              <a:t> </a:t>
            </a:r>
            <a:r>
              <a:rPr lang="en-US" dirty="0" err="1">
                <a:latin typeface="Avenir Book" panose="02000503020000020003" pitchFamily="2" charset="0"/>
              </a:rPr>
              <a:t>à</a:t>
            </a:r>
            <a:r>
              <a:rPr lang="en-US" dirty="0">
                <a:latin typeface="Avenir Book" panose="02000503020000020003" pitchFamily="2" charset="0"/>
              </a:rPr>
              <a:t> </a:t>
            </a:r>
            <a:r>
              <a:rPr lang="en-US" dirty="0" err="1">
                <a:latin typeface="Avenir Book" panose="02000503020000020003" pitchFamily="2" charset="0"/>
              </a:rPr>
              <a:t>être</a:t>
            </a:r>
            <a:r>
              <a:rPr lang="en-US" dirty="0">
                <a:latin typeface="Avenir Book" panose="02000503020000020003" pitchFamily="2" charset="0"/>
              </a:rPr>
              <a:t> </a:t>
            </a:r>
            <a:r>
              <a:rPr lang="en-US" dirty="0" err="1">
                <a:latin typeface="Avenir Book" panose="02000503020000020003" pitchFamily="2" charset="0"/>
              </a:rPr>
              <a:t>publiées</a:t>
            </a:r>
            <a:r>
              <a:rPr lang="en-US" dirty="0">
                <a:latin typeface="Avenir Book" panose="02000503020000020003" pitchFamily="2" charset="0"/>
              </a:rPr>
              <a:t> il y a environ dix </a:t>
            </a:r>
            <a:r>
              <a:rPr lang="en-US" dirty="0" err="1">
                <a:latin typeface="Avenir Book" panose="02000503020000020003" pitchFamily="2" charset="0"/>
              </a:rPr>
              <a:t>ans</a:t>
            </a:r>
            <a:r>
              <a:rPr lang="en-US" dirty="0">
                <a:latin typeface="Avenir Book" panose="02000503020000020003" pitchFamily="2" charset="0"/>
              </a:rPr>
              <a:t> </a:t>
            </a:r>
          </a:p>
          <a:p>
            <a:pPr algn="l"/>
            <a:r>
              <a:rPr lang="en-US" dirty="0">
                <a:latin typeface="Avenir Book" panose="02000503020000020003" pitchFamily="2" charset="0"/>
              </a:rPr>
              <a:t>par un consortium international de </a:t>
            </a:r>
            <a:r>
              <a:rPr lang="en-US" dirty="0" err="1">
                <a:latin typeface="Avenir Book" panose="02000503020000020003" pitchFamily="2" charset="0"/>
              </a:rPr>
              <a:t>scientifiques</a:t>
            </a:r>
            <a:r>
              <a:rPr lang="en-US" dirty="0">
                <a:latin typeface="Avenir Book" panose="02000503020000020003" pitchFamily="2" charset="0"/>
              </a:rPr>
              <a:t> </a:t>
            </a:r>
          </a:p>
          <a:p>
            <a:pPr algn="l"/>
            <a:r>
              <a:rPr lang="en-US" dirty="0" err="1">
                <a:latin typeface="Avenir Book" panose="02000503020000020003" pitchFamily="2" charset="0"/>
              </a:rPr>
              <a:t>appelé</a:t>
            </a:r>
            <a:r>
              <a:rPr lang="en-US" dirty="0">
                <a:latin typeface="Avenir Book" panose="02000503020000020003" pitchFamily="2" charset="0"/>
              </a:rPr>
              <a:t> le </a:t>
            </a:r>
            <a:r>
              <a:rPr lang="en-US" dirty="0" err="1">
                <a:latin typeface="Avenir Book" panose="02000503020000020003" pitchFamily="2" charset="0"/>
              </a:rPr>
              <a:t>projet</a:t>
            </a:r>
            <a:r>
              <a:rPr lang="en-US" dirty="0">
                <a:latin typeface="Avenir Book" panose="02000503020000020003" pitchFamily="2" charset="0"/>
              </a:rPr>
              <a:t> </a:t>
            </a:r>
            <a:r>
              <a:rPr lang="en-US" dirty="0" err="1">
                <a:latin typeface="Avenir Book" panose="02000503020000020003" pitchFamily="2" charset="0"/>
              </a:rPr>
              <a:t>microbiote</a:t>
            </a:r>
            <a:r>
              <a:rPr lang="en-US" dirty="0">
                <a:latin typeface="Avenir Book" panose="02000503020000020003" pitchFamily="2" charset="0"/>
              </a:rPr>
              <a:t> </a:t>
            </a:r>
            <a:r>
              <a:rPr lang="en-US" dirty="0" err="1">
                <a:latin typeface="Avenir Book" panose="02000503020000020003" pitchFamily="2" charset="0"/>
              </a:rPr>
              <a:t>humain</a:t>
            </a:r>
            <a:endParaRPr lang="en-US" dirty="0">
              <a:latin typeface="Avenir Book" panose="02000503020000020003" pitchFamily="2" charset="0"/>
            </a:endParaRPr>
          </a:p>
        </p:txBody>
      </p:sp>
    </p:spTree>
    <p:extLst>
      <p:ext uri="{BB962C8B-B14F-4D97-AF65-F5344CB8AC3E}">
        <p14:creationId xmlns:p14="http://schemas.microsoft.com/office/powerpoint/2010/main" val="2876568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9ABAC188-B703-2845-B656-4DB51852A54C}"/>
              </a:ext>
            </a:extLst>
          </p:cNvPr>
          <p:cNvSpPr txBox="1"/>
          <p:nvPr/>
        </p:nvSpPr>
        <p:spPr>
          <a:xfrm>
            <a:off x="-2042" y="6555462"/>
            <a:ext cx="3670492" cy="276999"/>
          </a:xfrm>
          <a:prstGeom prst="rect">
            <a:avLst/>
          </a:prstGeom>
          <a:noFill/>
        </p:spPr>
        <p:txBody>
          <a:bodyPr wrap="none" rtlCol="0">
            <a:spAutoFit/>
          </a:bodyPr>
          <a:lstStyle/>
          <a:p>
            <a:r>
              <a:rPr lang="en-US" sz="1200" dirty="0">
                <a:latin typeface="Avenir Book" charset="0"/>
                <a:ea typeface="Avenir Book" charset="0"/>
                <a:cs typeface="Avenir Book" charset="0"/>
              </a:rPr>
              <a:t>The Human Microbiome Project Consortium (2012)</a:t>
            </a:r>
          </a:p>
        </p:txBody>
      </p:sp>
      <p:sp>
        <p:nvSpPr>
          <p:cNvPr id="15" name="TextBox 14">
            <a:extLst>
              <a:ext uri="{FF2B5EF4-FFF2-40B4-BE49-F238E27FC236}">
                <a16:creationId xmlns:a16="http://schemas.microsoft.com/office/drawing/2014/main" id="{522863BC-7C89-7F46-8707-136F7253E8A1}"/>
              </a:ext>
            </a:extLst>
          </p:cNvPr>
          <p:cNvSpPr txBox="1"/>
          <p:nvPr/>
        </p:nvSpPr>
        <p:spPr>
          <a:xfrm>
            <a:off x="1022704" y="4896382"/>
            <a:ext cx="10770562" cy="1200329"/>
          </a:xfrm>
          <a:prstGeom prst="rect">
            <a:avLst/>
          </a:prstGeom>
          <a:noFill/>
        </p:spPr>
        <p:txBody>
          <a:bodyPr wrap="square" rtlCol="0">
            <a:spAutoFit/>
          </a:bodyPr>
          <a:lstStyle/>
          <a:p>
            <a:r>
              <a:rPr lang="en-US" dirty="0" err="1">
                <a:latin typeface="Avenir Book" charset="0"/>
                <a:ea typeface="Avenir Book" charset="0"/>
                <a:cs typeface="Avenir Book" charset="0"/>
              </a:rPr>
              <a:t>Ils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ont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également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identifié</a:t>
            </a:r>
            <a:r>
              <a:rPr lang="en-US" dirty="0">
                <a:latin typeface="Avenir Book" charset="0"/>
                <a:ea typeface="Avenir Book" charset="0"/>
                <a:cs typeface="Avenir Book" charset="0"/>
              </a:rPr>
              <a:t> des </a:t>
            </a:r>
            <a:r>
              <a:rPr lang="en-US" dirty="0" err="1">
                <a:latin typeface="Avenir Book" charset="0"/>
                <a:ea typeface="Avenir Book" charset="0"/>
                <a:cs typeface="Avenir Book" charset="0"/>
              </a:rPr>
              <a:t>communautés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microbiennes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distinctes</a:t>
            </a:r>
            <a:r>
              <a:rPr lang="en-US" dirty="0">
                <a:latin typeface="Avenir Book" charset="0"/>
                <a:ea typeface="Avenir Book" charset="0"/>
                <a:cs typeface="Avenir Book" charset="0"/>
              </a:rPr>
              <a:t> dans </a:t>
            </a:r>
            <a:r>
              <a:rPr lang="en-US" dirty="0" err="1">
                <a:latin typeface="Avenir Book" charset="0"/>
                <a:ea typeface="Avenir Book" charset="0"/>
                <a:cs typeface="Avenir Book" charset="0"/>
              </a:rPr>
              <a:t>différentes</a:t>
            </a:r>
            <a:r>
              <a:rPr lang="en-US" dirty="0">
                <a:latin typeface="Avenir Book" charset="0"/>
                <a:ea typeface="Avenir Book" charset="0"/>
                <a:cs typeface="Avenir Book" charset="0"/>
              </a:rPr>
              <a:t> parties du corps.</a:t>
            </a:r>
          </a:p>
          <a:p>
            <a:endParaRPr lang="en-US" dirty="0">
              <a:latin typeface="Avenir Book" charset="0"/>
              <a:ea typeface="Avenir Book" charset="0"/>
              <a:cs typeface="Avenir Book" charset="0"/>
            </a:endParaRPr>
          </a:p>
          <a:p>
            <a:r>
              <a:rPr lang="en-US" dirty="0" err="1">
                <a:latin typeface="Avenir Book" charset="0"/>
                <a:ea typeface="Avenir Book" charset="0"/>
                <a:cs typeface="Avenir Book" charset="0"/>
              </a:rPr>
              <a:t>Vous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pouvez</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voir</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ici</a:t>
            </a:r>
            <a:r>
              <a:rPr lang="en-US" dirty="0">
                <a:latin typeface="Avenir Book" charset="0"/>
                <a:ea typeface="Avenir Book" charset="0"/>
                <a:cs typeface="Avenir Book" charset="0"/>
              </a:rPr>
              <a:t> sur le </a:t>
            </a:r>
            <a:r>
              <a:rPr lang="en-US" dirty="0" err="1">
                <a:latin typeface="Avenir Book" charset="0"/>
                <a:ea typeface="Avenir Book" charset="0"/>
                <a:cs typeface="Avenir Book" charset="0"/>
              </a:rPr>
              <a:t>graphique</a:t>
            </a:r>
            <a:r>
              <a:rPr lang="en-US" dirty="0">
                <a:latin typeface="Avenir Book" charset="0"/>
                <a:ea typeface="Avenir Book" charset="0"/>
                <a:cs typeface="Avenir Book" charset="0"/>
              </a:rPr>
              <a:t> de structure que </a:t>
            </a:r>
            <a:r>
              <a:rPr lang="en-US" dirty="0" err="1">
                <a:latin typeface="Avenir Book" charset="0"/>
                <a:ea typeface="Avenir Book" charset="0"/>
                <a:cs typeface="Avenir Book" charset="0"/>
              </a:rPr>
              <a:t>différentes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régions</a:t>
            </a:r>
            <a:r>
              <a:rPr lang="en-US" dirty="0">
                <a:latin typeface="Avenir Book" charset="0"/>
                <a:ea typeface="Avenir Book" charset="0"/>
                <a:cs typeface="Avenir Book" charset="0"/>
              </a:rPr>
              <a:t> du corps se </a:t>
            </a:r>
            <a:r>
              <a:rPr lang="en-US" dirty="0" err="1">
                <a:latin typeface="Avenir Book" charset="0"/>
                <a:ea typeface="Avenir Book" charset="0"/>
                <a:cs typeface="Avenir Book" charset="0"/>
              </a:rPr>
              <a:t>regroupent</a:t>
            </a:r>
            <a:r>
              <a:rPr lang="en-US" dirty="0">
                <a:latin typeface="Avenir Book" charset="0"/>
                <a:ea typeface="Avenir Book" charset="0"/>
                <a:cs typeface="Avenir Book" charset="0"/>
              </a:rPr>
              <a:t>. Dans </a:t>
            </a:r>
            <a:r>
              <a:rPr lang="en-US" dirty="0" err="1">
                <a:latin typeface="Avenir Book" charset="0"/>
                <a:ea typeface="Avenir Book" charset="0"/>
                <a:cs typeface="Avenir Book" charset="0"/>
              </a:rPr>
              <a:t>ce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cas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chaque</a:t>
            </a:r>
            <a:r>
              <a:rPr lang="en-US" dirty="0">
                <a:latin typeface="Avenir Book" charset="0"/>
                <a:ea typeface="Avenir Book" charset="0"/>
                <a:cs typeface="Avenir Book" charset="0"/>
              </a:rPr>
              <a:t> couleur </a:t>
            </a:r>
            <a:r>
              <a:rPr lang="en-US" dirty="0" err="1">
                <a:latin typeface="Avenir Book" charset="0"/>
                <a:ea typeface="Avenir Book" charset="0"/>
                <a:cs typeface="Avenir Book" charset="0"/>
              </a:rPr>
              <a:t>représente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l'abondance</a:t>
            </a:r>
            <a:r>
              <a:rPr lang="en-US" dirty="0">
                <a:latin typeface="Avenir Book" charset="0"/>
                <a:ea typeface="Avenir Book" charset="0"/>
                <a:cs typeface="Avenir Book" charset="0"/>
              </a:rPr>
              <a:t> relative d'un phylum </a:t>
            </a:r>
            <a:r>
              <a:rPr lang="en-US" dirty="0" err="1">
                <a:latin typeface="Avenir Book" charset="0"/>
                <a:ea typeface="Avenir Book" charset="0"/>
                <a:cs typeface="Avenir Book" charset="0"/>
              </a:rPr>
              <a:t>bactérien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différent</a:t>
            </a:r>
            <a:r>
              <a:rPr lang="en-US" dirty="0">
                <a:latin typeface="Avenir Book" charset="0"/>
                <a:ea typeface="Avenir Book" charset="0"/>
                <a:cs typeface="Avenir Book" charset="0"/>
              </a:rPr>
              <a:t>.</a:t>
            </a:r>
          </a:p>
        </p:txBody>
      </p:sp>
      <p:sp>
        <p:nvSpPr>
          <p:cNvPr id="31" name="TextBox 30">
            <a:extLst>
              <a:ext uri="{FF2B5EF4-FFF2-40B4-BE49-F238E27FC236}">
                <a16:creationId xmlns:a16="http://schemas.microsoft.com/office/drawing/2014/main" id="{89AB471A-188B-3548-B32C-ECD0C44FF0AB}"/>
              </a:ext>
            </a:extLst>
          </p:cNvPr>
          <p:cNvSpPr txBox="1"/>
          <p:nvPr/>
        </p:nvSpPr>
        <p:spPr>
          <a:xfrm>
            <a:off x="91440" y="120652"/>
            <a:ext cx="3660617" cy="369332"/>
          </a:xfrm>
          <a:prstGeom prst="rect">
            <a:avLst/>
          </a:prstGeom>
          <a:noFill/>
        </p:spPr>
        <p:txBody>
          <a:bodyPr wrap="none" rtlCol="0">
            <a:spAutoFit/>
          </a:bodyPr>
          <a:lstStyle/>
          <a:p>
            <a:r>
              <a:rPr lang="en-US" b="1" dirty="0" err="1">
                <a:latin typeface="Avenir Book" charset="0"/>
                <a:ea typeface="Avenir Book" charset="0"/>
                <a:cs typeface="Avenir Book" charset="0"/>
              </a:rPr>
              <a:t>Diversité</a:t>
            </a:r>
            <a:r>
              <a:rPr lang="en-US" b="1" dirty="0">
                <a:latin typeface="Avenir Book" charset="0"/>
                <a:ea typeface="Avenir Book" charset="0"/>
                <a:cs typeface="Avenir Book" charset="0"/>
              </a:rPr>
              <a:t> du microbiome </a:t>
            </a:r>
            <a:r>
              <a:rPr lang="en-US" b="1" dirty="0" err="1">
                <a:latin typeface="Avenir Book" charset="0"/>
                <a:ea typeface="Avenir Book" charset="0"/>
                <a:cs typeface="Avenir Book" charset="0"/>
              </a:rPr>
              <a:t>humain</a:t>
            </a:r>
            <a:endParaRPr lang="en-US" b="1" dirty="0">
              <a:latin typeface="Avenir Book" charset="0"/>
              <a:ea typeface="Avenir Book" charset="0"/>
              <a:cs typeface="Avenir Book" charset="0"/>
            </a:endParaRPr>
          </a:p>
        </p:txBody>
      </p:sp>
      <p:sp>
        <p:nvSpPr>
          <p:cNvPr id="32" name="TextBox 31">
            <a:extLst>
              <a:ext uri="{FF2B5EF4-FFF2-40B4-BE49-F238E27FC236}">
                <a16:creationId xmlns:a16="http://schemas.microsoft.com/office/drawing/2014/main" id="{2C40CCC8-6154-434D-804E-18AA234FF95E}"/>
              </a:ext>
            </a:extLst>
          </p:cNvPr>
          <p:cNvSpPr txBox="1"/>
          <p:nvPr/>
        </p:nvSpPr>
        <p:spPr>
          <a:xfrm>
            <a:off x="2942420" y="1012819"/>
            <a:ext cx="6083885" cy="369332"/>
          </a:xfrm>
          <a:prstGeom prst="rect">
            <a:avLst/>
          </a:prstGeom>
          <a:noFill/>
        </p:spPr>
        <p:txBody>
          <a:bodyPr wrap="square" rtlCol="0">
            <a:spAutoFit/>
          </a:bodyPr>
          <a:lstStyle/>
          <a:p>
            <a:r>
              <a:rPr lang="en-US" b="1" dirty="0">
                <a:latin typeface="Avenir Book" charset="0"/>
                <a:ea typeface="Avenir Book" charset="0"/>
                <a:cs typeface="Avenir Book" charset="0"/>
              </a:rPr>
              <a:t>Abondance des </a:t>
            </a:r>
            <a:r>
              <a:rPr lang="en-US" b="1" dirty="0" err="1">
                <a:latin typeface="Avenir Book" charset="0"/>
                <a:ea typeface="Avenir Book" charset="0"/>
                <a:cs typeface="Avenir Book" charset="0"/>
              </a:rPr>
              <a:t>phylums</a:t>
            </a:r>
            <a:r>
              <a:rPr lang="en-US" b="1" dirty="0">
                <a:latin typeface="Avenir Book" charset="0"/>
                <a:ea typeface="Avenir Book" charset="0"/>
                <a:cs typeface="Avenir Book" charset="0"/>
              </a:rPr>
              <a:t> </a:t>
            </a:r>
            <a:r>
              <a:rPr lang="en-US" b="1" dirty="0" err="1">
                <a:latin typeface="Avenir Book" charset="0"/>
                <a:ea typeface="Avenir Book" charset="0"/>
                <a:cs typeface="Avenir Book" charset="0"/>
              </a:rPr>
              <a:t>bactériens</a:t>
            </a:r>
            <a:r>
              <a:rPr lang="en-US" b="1" dirty="0">
                <a:latin typeface="Avenir Book" charset="0"/>
                <a:ea typeface="Avenir Book" charset="0"/>
                <a:cs typeface="Avenir Book" charset="0"/>
              </a:rPr>
              <a:t> par </a:t>
            </a:r>
            <a:r>
              <a:rPr lang="en-US" b="1" dirty="0" err="1">
                <a:latin typeface="Avenir Book" charset="0"/>
                <a:ea typeface="Avenir Book" charset="0"/>
                <a:cs typeface="Avenir Book" charset="0"/>
              </a:rPr>
              <a:t>échantillon</a:t>
            </a:r>
            <a:endParaRPr lang="en-US" b="1" dirty="0">
              <a:latin typeface="Avenir Book" charset="0"/>
              <a:ea typeface="Avenir Book" charset="0"/>
              <a:cs typeface="Avenir Book" charset="0"/>
            </a:endParaRPr>
          </a:p>
        </p:txBody>
      </p:sp>
      <p:grpSp>
        <p:nvGrpSpPr>
          <p:cNvPr id="3" name="Group 2">
            <a:extLst>
              <a:ext uri="{FF2B5EF4-FFF2-40B4-BE49-F238E27FC236}">
                <a16:creationId xmlns:a16="http://schemas.microsoft.com/office/drawing/2014/main" id="{C4B4A251-FAA6-594D-8C87-76E354A1FD4D}"/>
              </a:ext>
            </a:extLst>
          </p:cNvPr>
          <p:cNvGrpSpPr/>
          <p:nvPr/>
        </p:nvGrpSpPr>
        <p:grpSpPr>
          <a:xfrm>
            <a:off x="91440" y="1659150"/>
            <a:ext cx="11876612" cy="2830223"/>
            <a:chOff x="91440" y="1012819"/>
            <a:chExt cx="11876612" cy="2830223"/>
          </a:xfrm>
        </p:grpSpPr>
        <p:grpSp>
          <p:nvGrpSpPr>
            <p:cNvPr id="2" name="Group 1">
              <a:extLst>
                <a:ext uri="{FF2B5EF4-FFF2-40B4-BE49-F238E27FC236}">
                  <a16:creationId xmlns:a16="http://schemas.microsoft.com/office/drawing/2014/main" id="{0CA4EB70-A125-3240-8BA0-96B396BC5EBF}"/>
                </a:ext>
              </a:extLst>
            </p:cNvPr>
            <p:cNvGrpSpPr/>
            <p:nvPr/>
          </p:nvGrpSpPr>
          <p:grpSpPr>
            <a:xfrm>
              <a:off x="91440" y="1012819"/>
              <a:ext cx="11876612" cy="2371472"/>
              <a:chOff x="91440" y="1012819"/>
              <a:chExt cx="11876612" cy="2371472"/>
            </a:xfrm>
          </p:grpSpPr>
          <p:pic>
            <p:nvPicPr>
              <p:cNvPr id="16" name="Picture 15">
                <a:extLst>
                  <a:ext uri="{FF2B5EF4-FFF2-40B4-BE49-F238E27FC236}">
                    <a16:creationId xmlns:a16="http://schemas.microsoft.com/office/drawing/2014/main" id="{2C7E2884-A4A6-4E4A-927A-B1E67190C1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2530" y="1102238"/>
                <a:ext cx="11695522" cy="2282053"/>
              </a:xfrm>
              <a:prstGeom prst="rect">
                <a:avLst/>
              </a:prstGeom>
            </p:spPr>
          </p:pic>
          <p:sp>
            <p:nvSpPr>
              <p:cNvPr id="17" name="Rectangle 16">
                <a:extLst>
                  <a:ext uri="{FF2B5EF4-FFF2-40B4-BE49-F238E27FC236}">
                    <a16:creationId xmlns:a16="http://schemas.microsoft.com/office/drawing/2014/main" id="{948FC7A3-D3F7-E14C-A3DB-0309A2547FD2}"/>
                  </a:ext>
                </a:extLst>
              </p:cNvPr>
              <p:cNvSpPr/>
              <p:nvPr/>
            </p:nvSpPr>
            <p:spPr>
              <a:xfrm>
                <a:off x="91440" y="1012819"/>
                <a:ext cx="1862528" cy="30828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venir Book" charset="0"/>
                  <a:ea typeface="Avenir Book" charset="0"/>
                  <a:cs typeface="Avenir Book" charset="0"/>
                </a:endParaRPr>
              </a:p>
            </p:txBody>
          </p:sp>
        </p:grpSp>
        <p:sp>
          <p:nvSpPr>
            <p:cNvPr id="33" name="TextBox 32">
              <a:extLst>
                <a:ext uri="{FF2B5EF4-FFF2-40B4-BE49-F238E27FC236}">
                  <a16:creationId xmlns:a16="http://schemas.microsoft.com/office/drawing/2014/main" id="{6AA34444-51AE-DD4A-9EC6-7497A0C5ABD6}"/>
                </a:ext>
              </a:extLst>
            </p:cNvPr>
            <p:cNvSpPr txBox="1"/>
            <p:nvPr/>
          </p:nvSpPr>
          <p:spPr>
            <a:xfrm>
              <a:off x="272530" y="3473710"/>
              <a:ext cx="10202238" cy="369332"/>
            </a:xfrm>
            <a:prstGeom prst="rect">
              <a:avLst/>
            </a:prstGeom>
            <a:noFill/>
          </p:spPr>
          <p:txBody>
            <a:bodyPr wrap="square" rtlCol="0">
              <a:spAutoFit/>
            </a:bodyPr>
            <a:lstStyle/>
            <a:p>
              <a:r>
                <a:rPr lang="en-US" dirty="0">
                  <a:latin typeface="Avenir Book" charset="0"/>
                  <a:ea typeface="Avenir Book" charset="0"/>
                  <a:cs typeface="Avenir Book" charset="0"/>
                </a:rPr>
                <a:t>Nostrils    Ears      Cheeks         Plaque (Gingiva)         Tongue                   Stool                  Vagina</a:t>
              </a:r>
            </a:p>
          </p:txBody>
        </p:sp>
      </p:grpSp>
    </p:spTree>
    <p:extLst>
      <p:ext uri="{BB962C8B-B14F-4D97-AF65-F5344CB8AC3E}">
        <p14:creationId xmlns:p14="http://schemas.microsoft.com/office/powerpoint/2010/main" val="2237003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89AB471A-188B-3548-B32C-ECD0C44FF0AB}"/>
              </a:ext>
            </a:extLst>
          </p:cNvPr>
          <p:cNvSpPr txBox="1"/>
          <p:nvPr/>
        </p:nvSpPr>
        <p:spPr>
          <a:xfrm>
            <a:off x="91440" y="120652"/>
            <a:ext cx="2774157" cy="369332"/>
          </a:xfrm>
          <a:prstGeom prst="rect">
            <a:avLst/>
          </a:prstGeom>
          <a:noFill/>
        </p:spPr>
        <p:txBody>
          <a:bodyPr wrap="none" rtlCol="0">
            <a:spAutoFit/>
          </a:bodyPr>
          <a:lstStyle/>
          <a:p>
            <a:r>
              <a:rPr lang="en-US" b="1" dirty="0">
                <a:latin typeface="Avenir Book" charset="0"/>
                <a:ea typeface="Avenir Book" charset="0"/>
                <a:cs typeface="Avenir Book" charset="0"/>
              </a:rPr>
              <a:t>Ensemble de </a:t>
            </a:r>
            <a:r>
              <a:rPr lang="en-US" b="1" dirty="0" err="1">
                <a:latin typeface="Avenir Book" charset="0"/>
                <a:ea typeface="Avenir Book" charset="0"/>
                <a:cs typeface="Avenir Book" charset="0"/>
              </a:rPr>
              <a:t>Probelems</a:t>
            </a:r>
            <a:endParaRPr lang="en-US" b="1" dirty="0">
              <a:latin typeface="Avenir Book" charset="0"/>
              <a:ea typeface="Avenir Book" charset="0"/>
              <a:cs typeface="Avenir Book" charset="0"/>
            </a:endParaRPr>
          </a:p>
        </p:txBody>
      </p:sp>
      <p:sp>
        <p:nvSpPr>
          <p:cNvPr id="32" name="TextBox 31">
            <a:extLst>
              <a:ext uri="{FF2B5EF4-FFF2-40B4-BE49-F238E27FC236}">
                <a16:creationId xmlns:a16="http://schemas.microsoft.com/office/drawing/2014/main" id="{2C40CCC8-6154-434D-804E-18AA234FF95E}"/>
              </a:ext>
            </a:extLst>
          </p:cNvPr>
          <p:cNvSpPr txBox="1"/>
          <p:nvPr/>
        </p:nvSpPr>
        <p:spPr>
          <a:xfrm>
            <a:off x="362506" y="1045155"/>
            <a:ext cx="11661854" cy="5509200"/>
          </a:xfrm>
          <a:prstGeom prst="rect">
            <a:avLst/>
          </a:prstGeom>
          <a:noFill/>
        </p:spPr>
        <p:txBody>
          <a:bodyPr wrap="square" rtlCol="0">
            <a:spAutoFit/>
          </a:bodyPr>
          <a:lstStyle/>
          <a:p>
            <a:r>
              <a:rPr lang="en-US" sz="1600" b="1" dirty="0">
                <a:latin typeface="Avenir Book" charset="0"/>
                <a:ea typeface="Avenir Book" charset="0"/>
                <a:cs typeface="Avenir Book" charset="0"/>
              </a:rPr>
              <a:t>Commencer avec Posit Cloud</a:t>
            </a:r>
          </a:p>
          <a:p>
            <a:endParaRPr lang="en-US" sz="1600" b="1" dirty="0">
              <a:latin typeface="Avenir Book" charset="0"/>
              <a:ea typeface="Avenir Book" charset="0"/>
              <a:cs typeface="Avenir Book" charset="0"/>
            </a:endParaRPr>
          </a:p>
          <a:p>
            <a:r>
              <a:rPr lang="en-US" sz="1600" dirty="0">
                <a:latin typeface="Avenir Book" charset="0"/>
                <a:ea typeface="Avenir Book" charset="0"/>
                <a:cs typeface="Avenir Book" charset="0"/>
              </a:rPr>
              <a:t>1. </a:t>
            </a:r>
            <a:r>
              <a:rPr lang="en-US" sz="1600" dirty="0" err="1">
                <a:latin typeface="Avenir Book" charset="0"/>
                <a:ea typeface="Avenir Book" charset="0"/>
                <a:cs typeface="Avenir Book" charset="0"/>
              </a:rPr>
              <a:t>Allez</a:t>
            </a:r>
            <a:r>
              <a:rPr lang="en-US" sz="1600" dirty="0">
                <a:latin typeface="Avenir Book" charset="0"/>
                <a:ea typeface="Avenir Book" charset="0"/>
                <a:cs typeface="Avenir Book" charset="0"/>
              </a:rPr>
              <a:t> sur Posit Cloud: https://</a:t>
            </a:r>
            <a:r>
              <a:rPr lang="en-US" sz="1600" dirty="0" err="1">
                <a:latin typeface="Avenir Book" charset="0"/>
                <a:ea typeface="Avenir Book" charset="0"/>
                <a:cs typeface="Avenir Book" charset="0"/>
              </a:rPr>
              <a:t>posit.cloud</a:t>
            </a:r>
            <a:endParaRPr lang="en-US" sz="1600" dirty="0">
              <a:latin typeface="Avenir Book" charset="0"/>
              <a:ea typeface="Avenir Book" charset="0"/>
              <a:cs typeface="Avenir Book" charset="0"/>
            </a:endParaRPr>
          </a:p>
          <a:p>
            <a:r>
              <a:rPr lang="en-US" sz="1600" dirty="0">
                <a:latin typeface="Avenir Book" charset="0"/>
                <a:ea typeface="Avenir Book" charset="0"/>
                <a:cs typeface="Avenir Book" charset="0"/>
              </a:rPr>
              <a:t>2.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Get Started », </a:t>
            </a:r>
            <a:r>
              <a:rPr lang="en-US" sz="1600" dirty="0" err="1">
                <a:latin typeface="Avenir Book" charset="0"/>
                <a:ea typeface="Avenir Book" charset="0"/>
                <a:cs typeface="Avenir Book" charset="0"/>
              </a:rPr>
              <a:t>puis</a:t>
            </a:r>
            <a:r>
              <a:rPr lang="en-US" sz="1600" dirty="0">
                <a:latin typeface="Avenir Book" charset="0"/>
                <a:ea typeface="Avenir Book" charset="0"/>
                <a:cs typeface="Avenir Book" charset="0"/>
              </a:rPr>
              <a:t> sur « Learn more » sous </a:t>
            </a:r>
            <a:r>
              <a:rPr lang="en-US" sz="1600" dirty="0" err="1">
                <a:latin typeface="Avenir Book" charset="0"/>
                <a:ea typeface="Avenir Book" charset="0"/>
                <a:cs typeface="Avenir Book" charset="0"/>
              </a:rPr>
              <a:t>l'option</a:t>
            </a:r>
            <a:r>
              <a:rPr lang="en-US" sz="1600" dirty="0">
                <a:latin typeface="Avenir Book" charset="0"/>
                <a:ea typeface="Avenir Book" charset="0"/>
                <a:cs typeface="Avenir Book" charset="0"/>
              </a:rPr>
              <a:t> « Cloud Free »</a:t>
            </a:r>
          </a:p>
          <a:p>
            <a:r>
              <a:rPr lang="en-US" sz="1600" dirty="0">
                <a:latin typeface="Avenir Book" charset="0"/>
                <a:ea typeface="Avenir Book" charset="0"/>
                <a:cs typeface="Avenir Book" charset="0"/>
              </a:rPr>
              <a:t>3.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Sign up » et entrez </a:t>
            </a:r>
            <a:r>
              <a:rPr lang="en-US" sz="1600" dirty="0" err="1">
                <a:latin typeface="Avenir Book" charset="0"/>
                <a:ea typeface="Avenir Book" charset="0"/>
                <a:cs typeface="Avenir Book" charset="0"/>
              </a:rPr>
              <a:t>vos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informations</a:t>
            </a:r>
            <a:endParaRPr lang="en-US" sz="1600" dirty="0">
              <a:latin typeface="Avenir Book" charset="0"/>
              <a:ea typeface="Avenir Book" charset="0"/>
              <a:cs typeface="Avenir Book" charset="0"/>
            </a:endParaRPr>
          </a:p>
          <a:p>
            <a:r>
              <a:rPr lang="en-US" sz="1600" dirty="0">
                <a:latin typeface="Avenir Book" charset="0"/>
                <a:ea typeface="Avenir Book" charset="0"/>
                <a:cs typeface="Avenir Book" charset="0"/>
              </a:rPr>
              <a:t>4. </a:t>
            </a:r>
            <a:r>
              <a:rPr lang="en-US" sz="1600" dirty="0" err="1">
                <a:latin typeface="Avenir Book" charset="0"/>
                <a:ea typeface="Avenir Book" charset="0"/>
                <a:cs typeface="Avenir Book" charset="0"/>
              </a:rPr>
              <a:t>Depuis</a:t>
            </a:r>
            <a:r>
              <a:rPr lang="en-US" sz="1600" dirty="0">
                <a:latin typeface="Avenir Book" charset="0"/>
                <a:ea typeface="Avenir Book" charset="0"/>
                <a:cs typeface="Avenir Book" charset="0"/>
              </a:rPr>
              <a:t> « Your Workspace »,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New Project » et « New RStudio Project »</a:t>
            </a:r>
          </a:p>
          <a:p>
            <a:endParaRPr lang="en-US" sz="1600" b="1" dirty="0">
              <a:latin typeface="Avenir Book" charset="0"/>
              <a:ea typeface="Avenir Book" charset="0"/>
              <a:cs typeface="Avenir Book" charset="0"/>
            </a:endParaRPr>
          </a:p>
          <a:p>
            <a:r>
              <a:rPr lang="en-US" sz="1600" b="1" dirty="0" err="1">
                <a:latin typeface="Avenir Book" charset="0"/>
                <a:ea typeface="Avenir Book" charset="0"/>
                <a:cs typeface="Avenir Book" charset="0"/>
              </a:rPr>
              <a:t>Télécharger</a:t>
            </a:r>
            <a:r>
              <a:rPr lang="en-US" sz="1600" b="1" dirty="0">
                <a:latin typeface="Avenir Book" charset="0"/>
                <a:ea typeface="Avenir Book" charset="0"/>
                <a:cs typeface="Avenir Book" charset="0"/>
              </a:rPr>
              <a:t> le </a:t>
            </a:r>
            <a:r>
              <a:rPr lang="en-US" sz="1600" b="1" dirty="0" err="1">
                <a:latin typeface="Avenir Book" charset="0"/>
                <a:ea typeface="Avenir Book" charset="0"/>
                <a:cs typeface="Avenir Book" charset="0"/>
              </a:rPr>
              <a:t>fichier</a:t>
            </a:r>
            <a:r>
              <a:rPr lang="en-US" sz="1600" b="1" dirty="0">
                <a:latin typeface="Avenir Book" charset="0"/>
                <a:ea typeface="Avenir Book" charset="0"/>
                <a:cs typeface="Avenir Book" charset="0"/>
              </a:rPr>
              <a:t> R markdown sur Posit Cloud</a:t>
            </a:r>
          </a:p>
          <a:p>
            <a:endParaRPr lang="en-US" sz="1600" dirty="0">
              <a:latin typeface="Avenir Book" charset="0"/>
              <a:ea typeface="Avenir Book" charset="0"/>
              <a:cs typeface="Avenir Book" charset="0"/>
            </a:endParaRPr>
          </a:p>
          <a:p>
            <a:r>
              <a:rPr lang="en-US" sz="1600" dirty="0">
                <a:latin typeface="Avenir Book" charset="0"/>
                <a:ea typeface="Avenir Book" charset="0"/>
                <a:cs typeface="Avenir Book" charset="0"/>
              </a:rPr>
              <a:t>1. Dans la </a:t>
            </a:r>
            <a:r>
              <a:rPr lang="en-US" sz="1600" dirty="0" err="1">
                <a:latin typeface="Avenir Book" charset="0"/>
                <a:ea typeface="Avenir Book" charset="0"/>
                <a:cs typeface="Avenir Book" charset="0"/>
              </a:rPr>
              <a:t>fenêtre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en</a:t>
            </a:r>
            <a:r>
              <a:rPr lang="en-US" sz="1600" dirty="0">
                <a:latin typeface="Avenir Book" charset="0"/>
                <a:ea typeface="Avenir Book" charset="0"/>
                <a:cs typeface="Avenir Book" charset="0"/>
              </a:rPr>
              <a:t> bas à droite de RStudio,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a:t>
            </a:r>
            <a:r>
              <a:rPr lang="en-US" sz="1600" dirty="0" err="1">
                <a:latin typeface="Avenir Book" charset="0"/>
                <a:ea typeface="Avenir Book" charset="0"/>
                <a:cs typeface="Avenir Book" charset="0"/>
              </a:rPr>
              <a:t>l'onglet</a:t>
            </a:r>
            <a:r>
              <a:rPr lang="en-US" sz="1600" dirty="0">
                <a:latin typeface="Avenir Book" charset="0"/>
                <a:ea typeface="Avenir Book" charset="0"/>
                <a:cs typeface="Avenir Book" charset="0"/>
              </a:rPr>
              <a:t> « Files »</a:t>
            </a:r>
          </a:p>
          <a:p>
            <a:r>
              <a:rPr lang="en-US" sz="1600" dirty="0">
                <a:latin typeface="Avenir Book" charset="0"/>
                <a:ea typeface="Avenir Book" charset="0"/>
                <a:cs typeface="Avenir Book" charset="0"/>
              </a:rPr>
              <a:t>2.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Upload »</a:t>
            </a:r>
          </a:p>
          <a:p>
            <a:r>
              <a:rPr lang="en-US" sz="1600" dirty="0">
                <a:latin typeface="Avenir Book" charset="0"/>
                <a:ea typeface="Avenir Book" charset="0"/>
                <a:cs typeface="Avenir Book" charset="0"/>
              </a:rPr>
              <a:t>3.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File to upload », </a:t>
            </a:r>
            <a:r>
              <a:rPr lang="en-US" sz="1600" dirty="0" err="1">
                <a:latin typeface="Avenir Book" charset="0"/>
                <a:ea typeface="Avenir Book" charset="0"/>
                <a:cs typeface="Avenir Book" charset="0"/>
              </a:rPr>
              <a:t>puis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sélectionnez</a:t>
            </a:r>
            <a:r>
              <a:rPr lang="en-US" sz="1600" dirty="0">
                <a:latin typeface="Avenir Book" charset="0"/>
                <a:ea typeface="Avenir Book" charset="0"/>
                <a:cs typeface="Avenir Book" charset="0"/>
              </a:rPr>
              <a:t> le </a:t>
            </a:r>
            <a:r>
              <a:rPr lang="en-US" sz="1600" dirty="0" err="1">
                <a:latin typeface="Avenir Book" charset="0"/>
                <a:ea typeface="Avenir Book" charset="0"/>
                <a:cs typeface="Avenir Book" charset="0"/>
              </a:rPr>
              <a:t>fichier</a:t>
            </a:r>
            <a:r>
              <a:rPr lang="en-US" sz="1600" dirty="0">
                <a:latin typeface="Avenir Book" charset="0"/>
                <a:ea typeface="Avenir Book" charset="0"/>
                <a:cs typeface="Avenir Book" charset="0"/>
              </a:rPr>
              <a:t> « ANT3814_Microbiome_francais.rmd » de </a:t>
            </a:r>
            <a:r>
              <a:rPr lang="en-US" sz="1600" dirty="0" err="1">
                <a:latin typeface="Avenir Book" charset="0"/>
                <a:ea typeface="Avenir Book" charset="0"/>
                <a:cs typeface="Avenir Book" charset="0"/>
              </a:rPr>
              <a:t>votre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ordinateur</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puis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OK »</a:t>
            </a:r>
          </a:p>
          <a:p>
            <a:r>
              <a:rPr lang="en-US" sz="1600" dirty="0">
                <a:latin typeface="Avenir Book" charset="0"/>
                <a:ea typeface="Avenir Book" charset="0"/>
                <a:cs typeface="Avenir Book" charset="0"/>
              </a:rPr>
              <a:t>4.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File to upload », </a:t>
            </a:r>
            <a:r>
              <a:rPr lang="en-US" sz="1600" dirty="0" err="1">
                <a:latin typeface="Avenir Book" charset="0"/>
                <a:ea typeface="Avenir Book" charset="0"/>
                <a:cs typeface="Avenir Book" charset="0"/>
              </a:rPr>
              <a:t>puis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sélectionnez</a:t>
            </a:r>
            <a:r>
              <a:rPr lang="en-US" sz="1600" dirty="0">
                <a:latin typeface="Avenir Book" charset="0"/>
                <a:ea typeface="Avenir Book" charset="0"/>
                <a:cs typeface="Avenir Book" charset="0"/>
              </a:rPr>
              <a:t> le </a:t>
            </a:r>
            <a:r>
              <a:rPr lang="en-US" sz="1600" dirty="0" err="1">
                <a:latin typeface="Avenir Book" charset="0"/>
                <a:ea typeface="Avenir Book" charset="0"/>
                <a:cs typeface="Avenir Book" charset="0"/>
              </a:rPr>
              <a:t>fichier</a:t>
            </a:r>
            <a:r>
              <a:rPr lang="en-US" sz="1600" dirty="0">
                <a:latin typeface="Avenir Book" charset="0"/>
                <a:ea typeface="Avenir Book" charset="0"/>
                <a:cs typeface="Avenir Book" charset="0"/>
              </a:rPr>
              <a:t> « ANT3814_ps.rds » de </a:t>
            </a:r>
            <a:r>
              <a:rPr lang="en-US" sz="1600" dirty="0" err="1">
                <a:latin typeface="Avenir Book" charset="0"/>
                <a:ea typeface="Avenir Book" charset="0"/>
                <a:cs typeface="Avenir Book" charset="0"/>
              </a:rPr>
              <a:t>votre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ordinateur</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puis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OK »</a:t>
            </a:r>
          </a:p>
          <a:p>
            <a:endParaRPr lang="en-US" sz="1600" b="1" dirty="0">
              <a:latin typeface="Avenir Book" charset="0"/>
              <a:ea typeface="Avenir Book" charset="0"/>
              <a:cs typeface="Avenir Book" charset="0"/>
            </a:endParaRPr>
          </a:p>
          <a:p>
            <a:r>
              <a:rPr lang="en-US" sz="1600" b="1" dirty="0" err="1">
                <a:latin typeface="Avenir Book" charset="0"/>
                <a:ea typeface="Avenir Book" charset="0"/>
                <a:cs typeface="Avenir Book" charset="0"/>
              </a:rPr>
              <a:t>Enregistrer</a:t>
            </a:r>
            <a:r>
              <a:rPr lang="en-US" sz="1600" b="1" dirty="0">
                <a:latin typeface="Avenir Book" charset="0"/>
                <a:ea typeface="Avenir Book" charset="0"/>
                <a:cs typeface="Avenir Book" charset="0"/>
              </a:rPr>
              <a:t> </a:t>
            </a:r>
            <a:r>
              <a:rPr lang="en-US" sz="1600" b="1" dirty="0" err="1">
                <a:latin typeface="Avenir Book" charset="0"/>
                <a:ea typeface="Avenir Book" charset="0"/>
                <a:cs typeface="Avenir Book" charset="0"/>
              </a:rPr>
              <a:t>votre</a:t>
            </a:r>
            <a:r>
              <a:rPr lang="en-US" sz="1600" b="1" dirty="0">
                <a:latin typeface="Avenir Book" charset="0"/>
                <a:ea typeface="Avenir Book" charset="0"/>
                <a:cs typeface="Avenir Book" charset="0"/>
              </a:rPr>
              <a:t> </a:t>
            </a:r>
            <a:r>
              <a:rPr lang="en-US" sz="1600" b="1" dirty="0" err="1">
                <a:latin typeface="Avenir Book" charset="0"/>
                <a:ea typeface="Avenir Book" charset="0"/>
                <a:cs typeface="Avenir Book" charset="0"/>
              </a:rPr>
              <a:t>fichier</a:t>
            </a:r>
            <a:r>
              <a:rPr lang="en-US" sz="1600" b="1" dirty="0">
                <a:latin typeface="Avenir Book" charset="0"/>
                <a:ea typeface="Avenir Book" charset="0"/>
                <a:cs typeface="Avenir Book" charset="0"/>
              </a:rPr>
              <a:t> R markdown</a:t>
            </a:r>
          </a:p>
          <a:p>
            <a:endParaRPr lang="en-US" sz="1600" dirty="0">
              <a:latin typeface="Avenir Book" charset="0"/>
              <a:ea typeface="Avenir Book" charset="0"/>
              <a:cs typeface="Avenir Book" charset="0"/>
            </a:endParaRPr>
          </a:p>
          <a:p>
            <a:r>
              <a:rPr lang="en-US" sz="1600" dirty="0">
                <a:latin typeface="Avenir Book" charset="0"/>
                <a:ea typeface="Avenir Book" charset="0"/>
                <a:cs typeface="Avenir Book" charset="0"/>
              </a:rPr>
              <a:t>1. Dans la </a:t>
            </a:r>
            <a:r>
              <a:rPr lang="en-US" sz="1600" dirty="0" err="1">
                <a:latin typeface="Avenir Book" charset="0"/>
                <a:ea typeface="Avenir Book" charset="0"/>
                <a:cs typeface="Avenir Book" charset="0"/>
              </a:rPr>
              <a:t>fenêtre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en</a:t>
            </a:r>
            <a:r>
              <a:rPr lang="en-US" sz="1600" dirty="0">
                <a:latin typeface="Avenir Book" charset="0"/>
                <a:ea typeface="Avenir Book" charset="0"/>
                <a:cs typeface="Avenir Book" charset="0"/>
              </a:rPr>
              <a:t> bas à droite de RStudio,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a:t>
            </a:r>
            <a:r>
              <a:rPr lang="en-US" sz="1600" dirty="0" err="1">
                <a:latin typeface="Avenir Book" charset="0"/>
                <a:ea typeface="Avenir Book" charset="0"/>
                <a:cs typeface="Avenir Book" charset="0"/>
              </a:rPr>
              <a:t>l'onglet</a:t>
            </a:r>
            <a:r>
              <a:rPr lang="en-US" sz="1600" dirty="0">
                <a:latin typeface="Avenir Book" charset="0"/>
                <a:ea typeface="Avenir Book" charset="0"/>
                <a:cs typeface="Avenir Book" charset="0"/>
              </a:rPr>
              <a:t> « Files »</a:t>
            </a:r>
          </a:p>
          <a:p>
            <a:r>
              <a:rPr lang="en-US" sz="1600" dirty="0">
                <a:latin typeface="Avenir Book" charset="0"/>
                <a:ea typeface="Avenir Book" charset="0"/>
                <a:cs typeface="Avenir Book" charset="0"/>
              </a:rPr>
              <a:t>2. </a:t>
            </a:r>
            <a:r>
              <a:rPr lang="en-US" sz="1600" dirty="0" err="1">
                <a:latin typeface="Avenir Book" charset="0"/>
                <a:ea typeface="Avenir Book" charset="0"/>
                <a:cs typeface="Avenir Book" charset="0"/>
              </a:rPr>
              <a:t>Cochez</a:t>
            </a:r>
            <a:r>
              <a:rPr lang="en-US" sz="1600" dirty="0">
                <a:latin typeface="Avenir Book" charset="0"/>
                <a:ea typeface="Avenir Book" charset="0"/>
                <a:cs typeface="Avenir Book" charset="0"/>
              </a:rPr>
              <a:t> la case à </a:t>
            </a:r>
            <a:r>
              <a:rPr lang="en-US" sz="1600" dirty="0" err="1">
                <a:latin typeface="Avenir Book" charset="0"/>
                <a:ea typeface="Avenir Book" charset="0"/>
                <a:cs typeface="Avenir Book" charset="0"/>
              </a:rPr>
              <a:t>côté</a:t>
            </a:r>
            <a:r>
              <a:rPr lang="en-US" sz="1600" dirty="0">
                <a:latin typeface="Avenir Book" charset="0"/>
                <a:ea typeface="Avenir Book" charset="0"/>
                <a:cs typeface="Avenir Book" charset="0"/>
              </a:rPr>
              <a:t> de </a:t>
            </a:r>
            <a:r>
              <a:rPr lang="en-US" sz="1600" dirty="0" err="1">
                <a:latin typeface="Avenir Book" charset="0"/>
                <a:ea typeface="Avenir Book" charset="0"/>
                <a:cs typeface="Avenir Book" charset="0"/>
              </a:rPr>
              <a:t>votre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fichier</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rmd</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assurez-vous</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qu'aucune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autre</a:t>
            </a:r>
            <a:r>
              <a:rPr lang="en-US" sz="1600" dirty="0">
                <a:latin typeface="Avenir Book" charset="0"/>
                <a:ea typeface="Avenir Book" charset="0"/>
                <a:cs typeface="Avenir Book" charset="0"/>
              </a:rPr>
              <a:t> case </a:t>
            </a:r>
            <a:r>
              <a:rPr lang="en-US" sz="1600" dirty="0" err="1">
                <a:latin typeface="Avenir Book" charset="0"/>
                <a:ea typeface="Avenir Book" charset="0"/>
                <a:cs typeface="Avenir Book" charset="0"/>
              </a:rPr>
              <a:t>n'est</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cochée</a:t>
            </a:r>
            <a:r>
              <a:rPr lang="en-US" sz="1600" dirty="0">
                <a:latin typeface="Avenir Book" charset="0"/>
                <a:ea typeface="Avenir Book" charset="0"/>
                <a:cs typeface="Avenir Book" charset="0"/>
              </a:rPr>
              <a:t>)</a:t>
            </a:r>
          </a:p>
          <a:p>
            <a:r>
              <a:rPr lang="en-US" sz="1600" dirty="0">
                <a:latin typeface="Avenir Book" charset="0"/>
                <a:ea typeface="Avenir Book" charset="0"/>
                <a:cs typeface="Avenir Book" charset="0"/>
              </a:rPr>
              <a:t>3.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Export »</a:t>
            </a:r>
          </a:p>
          <a:p>
            <a:r>
              <a:rPr lang="en-US" sz="1600" dirty="0">
                <a:latin typeface="Avenir Book" charset="0"/>
                <a:ea typeface="Avenir Book" charset="0"/>
                <a:cs typeface="Avenir Book" charset="0"/>
              </a:rPr>
              <a:t>4. </a:t>
            </a:r>
            <a:r>
              <a:rPr lang="en-US" sz="1600" dirty="0" err="1">
                <a:latin typeface="Avenir Book" charset="0"/>
                <a:ea typeface="Avenir Book" charset="0"/>
                <a:cs typeface="Avenir Book" charset="0"/>
              </a:rPr>
              <a:t>Nommez</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votre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fichier</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gardez</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l'extension</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rmd</a:t>
            </a:r>
            <a:r>
              <a:rPr lang="en-US" sz="1600" dirty="0">
                <a:latin typeface="Avenir Book" charset="0"/>
                <a:ea typeface="Avenir Book" charset="0"/>
                <a:cs typeface="Avenir Book" charset="0"/>
              </a:rPr>
              <a:t>)</a:t>
            </a:r>
          </a:p>
          <a:p>
            <a:r>
              <a:rPr lang="en-US" sz="1600" dirty="0">
                <a:latin typeface="Avenir Book" charset="0"/>
                <a:ea typeface="Avenir Book" charset="0"/>
                <a:cs typeface="Avenir Book" charset="0"/>
              </a:rPr>
              <a:t>5. </a:t>
            </a:r>
            <a:r>
              <a:rPr lang="en-US" sz="1600" dirty="0" err="1">
                <a:latin typeface="Avenir Book" charset="0"/>
                <a:ea typeface="Avenir Book" charset="0"/>
                <a:cs typeface="Avenir Book" charset="0"/>
              </a:rPr>
              <a:t>Cliquez</a:t>
            </a:r>
            <a:r>
              <a:rPr lang="en-US" sz="1600" dirty="0">
                <a:latin typeface="Avenir Book" charset="0"/>
                <a:ea typeface="Avenir Book" charset="0"/>
                <a:cs typeface="Avenir Book" charset="0"/>
              </a:rPr>
              <a:t> sur « Download » et il sera </a:t>
            </a:r>
            <a:r>
              <a:rPr lang="en-US" sz="1600" dirty="0" err="1">
                <a:latin typeface="Avenir Book" charset="0"/>
                <a:ea typeface="Avenir Book" charset="0"/>
                <a:cs typeface="Avenir Book" charset="0"/>
              </a:rPr>
              <a:t>téléchargé</a:t>
            </a:r>
            <a:r>
              <a:rPr lang="en-US" sz="1600" dirty="0">
                <a:latin typeface="Avenir Book" charset="0"/>
                <a:ea typeface="Avenir Book" charset="0"/>
                <a:cs typeface="Avenir Book" charset="0"/>
              </a:rPr>
              <a:t> sur </a:t>
            </a:r>
            <a:r>
              <a:rPr lang="en-US" sz="1600" dirty="0" err="1">
                <a:latin typeface="Avenir Book" charset="0"/>
                <a:ea typeface="Avenir Book" charset="0"/>
                <a:cs typeface="Avenir Book" charset="0"/>
              </a:rPr>
              <a:t>votre</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ordinateur</a:t>
            </a:r>
            <a:endParaRPr lang="en-US" sz="1600" dirty="0">
              <a:latin typeface="Avenir Book" charset="0"/>
              <a:ea typeface="Avenir Book" charset="0"/>
              <a:cs typeface="Avenir Book" charset="0"/>
            </a:endParaRPr>
          </a:p>
        </p:txBody>
      </p:sp>
    </p:spTree>
    <p:extLst>
      <p:ext uri="{BB962C8B-B14F-4D97-AF65-F5344CB8AC3E}">
        <p14:creationId xmlns:p14="http://schemas.microsoft.com/office/powerpoint/2010/main" val="2885600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30">
            <a:extLst>
              <a:ext uri="{FF2B5EF4-FFF2-40B4-BE49-F238E27FC236}">
                <a16:creationId xmlns:a16="http://schemas.microsoft.com/office/drawing/2014/main" id="{89AB471A-188B-3548-B32C-ECD0C44FF0AB}"/>
              </a:ext>
            </a:extLst>
          </p:cNvPr>
          <p:cNvSpPr txBox="1"/>
          <p:nvPr/>
        </p:nvSpPr>
        <p:spPr>
          <a:xfrm>
            <a:off x="91440" y="120652"/>
            <a:ext cx="1493358" cy="369332"/>
          </a:xfrm>
          <a:prstGeom prst="rect">
            <a:avLst/>
          </a:prstGeom>
          <a:noFill/>
        </p:spPr>
        <p:txBody>
          <a:bodyPr wrap="none" rtlCol="0">
            <a:spAutoFit/>
          </a:bodyPr>
          <a:lstStyle/>
          <a:p>
            <a:r>
              <a:rPr lang="en-US" b="1" dirty="0">
                <a:latin typeface="Avenir Book" charset="0"/>
                <a:ea typeface="Avenir Book" charset="0"/>
                <a:cs typeface="Avenir Book" charset="0"/>
              </a:rPr>
              <a:t>Problem Set</a:t>
            </a:r>
          </a:p>
        </p:txBody>
      </p:sp>
      <p:sp>
        <p:nvSpPr>
          <p:cNvPr id="32" name="TextBox 31">
            <a:extLst>
              <a:ext uri="{FF2B5EF4-FFF2-40B4-BE49-F238E27FC236}">
                <a16:creationId xmlns:a16="http://schemas.microsoft.com/office/drawing/2014/main" id="{2C40CCC8-6154-434D-804E-18AA234FF95E}"/>
              </a:ext>
            </a:extLst>
          </p:cNvPr>
          <p:cNvSpPr txBox="1"/>
          <p:nvPr/>
        </p:nvSpPr>
        <p:spPr>
          <a:xfrm>
            <a:off x="362506" y="1045155"/>
            <a:ext cx="11661854" cy="5262979"/>
          </a:xfrm>
          <a:prstGeom prst="rect">
            <a:avLst/>
          </a:prstGeom>
          <a:noFill/>
        </p:spPr>
        <p:txBody>
          <a:bodyPr wrap="square" rtlCol="0">
            <a:spAutoFit/>
          </a:bodyPr>
          <a:lstStyle/>
          <a:p>
            <a:r>
              <a:rPr lang="en-US" sz="1600" b="1" dirty="0">
                <a:latin typeface="Avenir Book" charset="0"/>
                <a:ea typeface="Avenir Book" charset="0"/>
                <a:cs typeface="Avenir Book" charset="0"/>
              </a:rPr>
              <a:t>Getting started with Posit Cloud</a:t>
            </a:r>
          </a:p>
          <a:p>
            <a:endParaRPr lang="en-US" sz="1600" b="1" dirty="0">
              <a:latin typeface="Avenir Book" charset="0"/>
              <a:ea typeface="Avenir Book" charset="0"/>
              <a:cs typeface="Avenir Book" charset="0"/>
            </a:endParaRPr>
          </a:p>
          <a:p>
            <a:pPr marL="342900" indent="-342900">
              <a:buAutoNum type="arabicPeriod"/>
            </a:pPr>
            <a:r>
              <a:rPr lang="en-US" sz="1600" dirty="0">
                <a:latin typeface="Avenir Book" charset="0"/>
                <a:ea typeface="Avenir Book" charset="0"/>
                <a:cs typeface="Avenir Book" charset="0"/>
              </a:rPr>
              <a:t>Go to </a:t>
            </a:r>
            <a:r>
              <a:rPr lang="en-US" sz="1600" dirty="0">
                <a:latin typeface="Avenir Book" charset="0"/>
                <a:ea typeface="Avenir Book" charset="0"/>
                <a:cs typeface="Avenir Book" charset="0"/>
                <a:hlinkClick r:id="rId2"/>
              </a:rPr>
              <a:t>https://posit.cloud</a:t>
            </a:r>
            <a:endParaRPr lang="en-US" sz="1600" dirty="0">
              <a:latin typeface="Avenir Book" charset="0"/>
              <a:ea typeface="Avenir Book" charset="0"/>
              <a:cs typeface="Avenir Book" charset="0"/>
            </a:endParaRPr>
          </a:p>
          <a:p>
            <a:pPr marL="342900" indent="-342900">
              <a:buAutoNum type="arabicPeriod"/>
            </a:pPr>
            <a:r>
              <a:rPr lang="en-US" sz="1600" dirty="0">
                <a:latin typeface="Avenir Book" charset="0"/>
                <a:ea typeface="Avenir Book" charset="0"/>
                <a:cs typeface="Avenir Book" charset="0"/>
              </a:rPr>
              <a:t>Click on “Get Started” then “Learn more” under the “Cloud Free” option</a:t>
            </a:r>
          </a:p>
          <a:p>
            <a:pPr marL="342900" indent="-342900">
              <a:buAutoNum type="arabicPeriod"/>
            </a:pPr>
            <a:r>
              <a:rPr lang="en-US" sz="1600" dirty="0">
                <a:latin typeface="Avenir Book" charset="0"/>
                <a:ea typeface="Avenir Book" charset="0"/>
                <a:cs typeface="Avenir Book" charset="0"/>
              </a:rPr>
              <a:t>Click on “Sign up” and enter your information</a:t>
            </a:r>
          </a:p>
          <a:p>
            <a:pPr marL="342900" indent="-342900">
              <a:buAutoNum type="arabicPeriod"/>
            </a:pPr>
            <a:r>
              <a:rPr lang="en-US" sz="1600" dirty="0">
                <a:latin typeface="Avenir Book" charset="0"/>
                <a:ea typeface="Avenir Book" charset="0"/>
                <a:cs typeface="Avenir Book" charset="0"/>
              </a:rPr>
              <a:t>From “Your Workspace” click on “New Project” and “New </a:t>
            </a:r>
            <a:r>
              <a:rPr lang="en-US" sz="1600" dirty="0" err="1">
                <a:latin typeface="Avenir Book" charset="0"/>
                <a:ea typeface="Avenir Book" charset="0"/>
                <a:cs typeface="Avenir Book" charset="0"/>
              </a:rPr>
              <a:t>Rstudio</a:t>
            </a:r>
            <a:r>
              <a:rPr lang="en-US" sz="1600" dirty="0">
                <a:latin typeface="Avenir Book" charset="0"/>
                <a:ea typeface="Avenir Book" charset="0"/>
                <a:cs typeface="Avenir Book" charset="0"/>
              </a:rPr>
              <a:t> Project</a:t>
            </a:r>
          </a:p>
          <a:p>
            <a:endParaRPr lang="en-US" sz="1600" b="1" dirty="0">
              <a:latin typeface="Avenir Book" charset="0"/>
              <a:ea typeface="Avenir Book" charset="0"/>
              <a:cs typeface="Avenir Book" charset="0"/>
            </a:endParaRPr>
          </a:p>
          <a:p>
            <a:r>
              <a:rPr lang="en-US" sz="1600" b="1" dirty="0">
                <a:latin typeface="Avenir Book" charset="0"/>
                <a:ea typeface="Avenir Book" charset="0"/>
                <a:cs typeface="Avenir Book" charset="0"/>
              </a:rPr>
              <a:t>Uploading the R markdown file to Posit Cloud</a:t>
            </a:r>
          </a:p>
          <a:p>
            <a:endParaRPr lang="en-US" sz="1600" b="1" dirty="0">
              <a:latin typeface="Avenir Book" charset="0"/>
              <a:ea typeface="Avenir Book" charset="0"/>
              <a:cs typeface="Avenir Book" charset="0"/>
            </a:endParaRPr>
          </a:p>
          <a:p>
            <a:pPr marL="342900" indent="-342900">
              <a:buAutoNum type="arabicPeriod"/>
            </a:pPr>
            <a:r>
              <a:rPr lang="en-US" sz="1600" dirty="0">
                <a:latin typeface="Avenir Book" charset="0"/>
                <a:ea typeface="Avenir Book" charset="0"/>
                <a:cs typeface="Avenir Book" charset="0"/>
              </a:rPr>
              <a:t>In the bottom right window of R studio, click on the “Files” tab </a:t>
            </a:r>
          </a:p>
          <a:p>
            <a:pPr marL="342900" indent="-342900">
              <a:buAutoNum type="arabicPeriod"/>
            </a:pPr>
            <a:r>
              <a:rPr lang="en-US" sz="1600" dirty="0">
                <a:latin typeface="Avenir Book" charset="0"/>
                <a:ea typeface="Avenir Book" charset="0"/>
                <a:cs typeface="Avenir Book" charset="0"/>
              </a:rPr>
              <a:t>Click on “Upload”</a:t>
            </a:r>
          </a:p>
          <a:p>
            <a:pPr marL="342900" indent="-342900">
              <a:buAutoNum type="arabicPeriod"/>
            </a:pPr>
            <a:r>
              <a:rPr lang="en-US" sz="1600" dirty="0">
                <a:latin typeface="Avenir Book" charset="0"/>
                <a:ea typeface="Avenir Book" charset="0"/>
                <a:cs typeface="Avenir Book" charset="0"/>
              </a:rPr>
              <a:t>Click on “File to upload”, then select the ANT3814_Microbiome_francais.rmd“ file from your computer, then click “OK”</a:t>
            </a:r>
          </a:p>
          <a:p>
            <a:pPr marL="342900" indent="-342900">
              <a:buAutoNum type="arabicPeriod"/>
            </a:pPr>
            <a:r>
              <a:rPr lang="en-US" sz="1600" dirty="0">
                <a:latin typeface="Avenir Book" charset="0"/>
                <a:ea typeface="Avenir Book" charset="0"/>
                <a:cs typeface="Avenir Book" charset="0"/>
              </a:rPr>
              <a:t>Click on “File to upload”, then select the ANT3814_ps.rds“ file from your computer, then click “OK”</a:t>
            </a:r>
          </a:p>
          <a:p>
            <a:endParaRPr lang="en-US" sz="1600" b="1" dirty="0">
              <a:latin typeface="Avenir Book" charset="0"/>
              <a:ea typeface="Avenir Book" charset="0"/>
              <a:cs typeface="Avenir Book" charset="0"/>
            </a:endParaRPr>
          </a:p>
          <a:p>
            <a:r>
              <a:rPr lang="en-US" sz="1600" b="1" dirty="0">
                <a:latin typeface="Avenir Book" charset="0"/>
                <a:ea typeface="Avenir Book" charset="0"/>
                <a:cs typeface="Avenir Book" charset="0"/>
              </a:rPr>
              <a:t>Save your R markdown file</a:t>
            </a:r>
          </a:p>
          <a:p>
            <a:endParaRPr lang="en-US" sz="1600" dirty="0">
              <a:latin typeface="Avenir Book" charset="0"/>
              <a:ea typeface="Avenir Book" charset="0"/>
              <a:cs typeface="Avenir Book" charset="0"/>
            </a:endParaRPr>
          </a:p>
          <a:p>
            <a:pPr marL="342900" indent="-342900">
              <a:buAutoNum type="arabicPeriod"/>
            </a:pPr>
            <a:r>
              <a:rPr lang="en-US" sz="1600" dirty="0">
                <a:latin typeface="Avenir Book" charset="0"/>
                <a:ea typeface="Avenir Book" charset="0"/>
                <a:cs typeface="Avenir Book" charset="0"/>
              </a:rPr>
              <a:t>In the bottom right window of R studio, click on the “Files” tab </a:t>
            </a:r>
          </a:p>
          <a:p>
            <a:pPr marL="342900" indent="-342900">
              <a:buAutoNum type="arabicPeriod"/>
            </a:pPr>
            <a:r>
              <a:rPr lang="en-US" sz="1600" dirty="0">
                <a:latin typeface="Avenir Book" charset="0"/>
                <a:ea typeface="Avenir Book" charset="0"/>
                <a:cs typeface="Avenir Book" charset="0"/>
              </a:rPr>
              <a:t>Check the box next to your .</a:t>
            </a:r>
            <a:r>
              <a:rPr lang="en-US" sz="1600" dirty="0" err="1">
                <a:latin typeface="Avenir Book" charset="0"/>
                <a:ea typeface="Avenir Book" charset="0"/>
                <a:cs typeface="Avenir Book" charset="0"/>
              </a:rPr>
              <a:t>rmd</a:t>
            </a:r>
            <a:r>
              <a:rPr lang="en-US" sz="1600" dirty="0">
                <a:latin typeface="Avenir Book" charset="0"/>
                <a:ea typeface="Avenir Book" charset="0"/>
                <a:cs typeface="Avenir Book" charset="0"/>
              </a:rPr>
              <a:t> file (make sure no other boxes are checked</a:t>
            </a:r>
          </a:p>
          <a:p>
            <a:pPr marL="342900" indent="-342900">
              <a:buAutoNum type="arabicPeriod"/>
            </a:pPr>
            <a:r>
              <a:rPr lang="en-US" sz="1600" dirty="0">
                <a:latin typeface="Avenir Book" charset="0"/>
                <a:ea typeface="Avenir Book" charset="0"/>
                <a:cs typeface="Avenir Book" charset="0"/>
              </a:rPr>
              <a:t>Click on “Export”</a:t>
            </a:r>
          </a:p>
          <a:p>
            <a:pPr marL="342900" indent="-342900">
              <a:buAutoNum type="arabicPeriod"/>
            </a:pPr>
            <a:r>
              <a:rPr lang="en-US" sz="1600" dirty="0">
                <a:latin typeface="Avenir Book" charset="0"/>
                <a:ea typeface="Avenir Book" charset="0"/>
                <a:cs typeface="Avenir Book" charset="0"/>
              </a:rPr>
              <a:t>Name your file (keep the .</a:t>
            </a:r>
            <a:r>
              <a:rPr lang="en-US" sz="1600" dirty="0" err="1">
                <a:latin typeface="Avenir Book" charset="0"/>
                <a:ea typeface="Avenir Book" charset="0"/>
                <a:cs typeface="Avenir Book" charset="0"/>
              </a:rPr>
              <a:t>rmd</a:t>
            </a:r>
            <a:r>
              <a:rPr lang="en-US" sz="1600" dirty="0">
                <a:latin typeface="Avenir Book" charset="0"/>
                <a:ea typeface="Avenir Book" charset="0"/>
                <a:cs typeface="Avenir Book" charset="0"/>
              </a:rPr>
              <a:t> ending)</a:t>
            </a:r>
          </a:p>
          <a:p>
            <a:pPr marL="342900" indent="-342900">
              <a:buAutoNum type="arabicPeriod"/>
            </a:pPr>
            <a:r>
              <a:rPr lang="en-US" sz="1600" dirty="0">
                <a:latin typeface="Avenir Book" charset="0"/>
                <a:ea typeface="Avenir Book" charset="0"/>
                <a:cs typeface="Avenir Book" charset="0"/>
              </a:rPr>
              <a:t>Click “Download” and it will be download to your computer</a:t>
            </a:r>
          </a:p>
        </p:txBody>
      </p:sp>
    </p:spTree>
    <p:extLst>
      <p:ext uri="{BB962C8B-B14F-4D97-AF65-F5344CB8AC3E}">
        <p14:creationId xmlns:p14="http://schemas.microsoft.com/office/powerpoint/2010/main" val="4067200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A76B7B8-7E95-3747-BCF1-D62685E6C94D}"/>
              </a:ext>
            </a:extLst>
          </p:cNvPr>
          <p:cNvSpPr txBox="1"/>
          <p:nvPr/>
        </p:nvSpPr>
        <p:spPr>
          <a:xfrm>
            <a:off x="125349" y="173954"/>
            <a:ext cx="5886151" cy="461665"/>
          </a:xfrm>
          <a:prstGeom prst="rect">
            <a:avLst/>
          </a:prstGeom>
          <a:noFill/>
        </p:spPr>
        <p:txBody>
          <a:bodyPr wrap="square" rtlCol="0">
            <a:spAutoFit/>
          </a:bodyPr>
          <a:lstStyle/>
          <a:p>
            <a:r>
              <a:rPr lang="en-US" sz="2400" b="1" dirty="0">
                <a:latin typeface="Avenir Book" charset="0"/>
                <a:ea typeface="Avenir Book" charset="0"/>
                <a:cs typeface="Avenir Book" charset="0"/>
              </a:rPr>
              <a:t>ADN </a:t>
            </a:r>
            <a:r>
              <a:rPr lang="en-US" sz="2400" b="1" dirty="0" err="1">
                <a:latin typeface="Avenir Book" charset="0"/>
                <a:ea typeface="Avenir Book" charset="0"/>
                <a:cs typeface="Avenir Book" charset="0"/>
              </a:rPr>
              <a:t>Encodage</a:t>
            </a:r>
            <a:r>
              <a:rPr lang="en-US" sz="2400" b="1" dirty="0">
                <a:latin typeface="Avenir Book" charset="0"/>
                <a:ea typeface="Avenir Book" charset="0"/>
                <a:cs typeface="Avenir Book" charset="0"/>
              </a:rPr>
              <a:t>  (DNA Barcoding)</a:t>
            </a:r>
          </a:p>
        </p:txBody>
      </p:sp>
      <p:sp>
        <p:nvSpPr>
          <p:cNvPr id="3" name="TextBox 2">
            <a:extLst>
              <a:ext uri="{FF2B5EF4-FFF2-40B4-BE49-F238E27FC236}">
                <a16:creationId xmlns:a16="http://schemas.microsoft.com/office/drawing/2014/main" id="{2B3457DA-7ABD-4440-96C4-BDDC6D2A1891}"/>
              </a:ext>
            </a:extLst>
          </p:cNvPr>
          <p:cNvSpPr txBox="1"/>
          <p:nvPr/>
        </p:nvSpPr>
        <p:spPr>
          <a:xfrm>
            <a:off x="672648" y="782044"/>
            <a:ext cx="5022032" cy="4247317"/>
          </a:xfrm>
          <a:prstGeom prst="rect">
            <a:avLst/>
          </a:prstGeom>
          <a:noFill/>
        </p:spPr>
        <p:txBody>
          <a:bodyPr wrap="square" rtlCol="0">
            <a:spAutoFit/>
          </a:bodyPr>
          <a:lstStyle/>
          <a:p>
            <a:r>
              <a:rPr lang="en-US" dirty="0">
                <a:latin typeface="Avenir Book" charset="0"/>
                <a:ea typeface="Avenir Book" charset="0"/>
                <a:cs typeface="Avenir Book" charset="0"/>
              </a:rPr>
              <a:t>Un code-barres ADN </a:t>
            </a:r>
            <a:r>
              <a:rPr lang="en-US" dirty="0" err="1">
                <a:latin typeface="Avenir Book" charset="0"/>
                <a:ea typeface="Avenir Book" charset="0"/>
                <a:cs typeface="Avenir Book" charset="0"/>
              </a:rPr>
              <a:t>est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une</a:t>
            </a:r>
            <a:r>
              <a:rPr lang="en-US" dirty="0">
                <a:latin typeface="Avenir Book" charset="0"/>
                <a:ea typeface="Avenir Book" charset="0"/>
                <a:cs typeface="Avenir Book" charset="0"/>
              </a:rPr>
              <a:t> petite </a:t>
            </a:r>
            <a:r>
              <a:rPr lang="en-US" dirty="0" err="1">
                <a:latin typeface="Avenir Book" charset="0"/>
                <a:ea typeface="Avenir Book" charset="0"/>
                <a:cs typeface="Avenir Book" charset="0"/>
              </a:rPr>
              <a:t>région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génique</a:t>
            </a:r>
            <a:r>
              <a:rPr lang="en-US" dirty="0">
                <a:latin typeface="Avenir Book" charset="0"/>
                <a:ea typeface="Avenir Book" charset="0"/>
                <a:cs typeface="Avenir Book" charset="0"/>
              </a:rPr>
              <a:t> très variable qui </a:t>
            </a:r>
            <a:r>
              <a:rPr lang="en-US" dirty="0" err="1">
                <a:latin typeface="Avenir Book" charset="0"/>
                <a:ea typeface="Avenir Book" charset="0"/>
                <a:cs typeface="Avenir Book" charset="0"/>
              </a:rPr>
              <a:t>peut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être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utilisée</a:t>
            </a:r>
            <a:r>
              <a:rPr lang="en-US" dirty="0">
                <a:latin typeface="Avenir Book" charset="0"/>
                <a:ea typeface="Avenir Book" charset="0"/>
                <a:cs typeface="Avenir Book" charset="0"/>
              </a:rPr>
              <a:t> pour identifier </a:t>
            </a:r>
            <a:r>
              <a:rPr lang="en-US" dirty="0" err="1">
                <a:latin typeface="Avenir Book" charset="0"/>
                <a:ea typeface="Avenir Book" charset="0"/>
                <a:cs typeface="Avenir Book" charset="0"/>
              </a:rPr>
              <a:t>une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espèce</a:t>
            </a:r>
            <a:endParaRPr lang="en-US" dirty="0">
              <a:latin typeface="Avenir Book" charset="0"/>
              <a:ea typeface="Avenir Book" charset="0"/>
              <a:cs typeface="Avenir Book" charset="0"/>
            </a:endParaRPr>
          </a:p>
          <a:p>
            <a:endParaRPr lang="en-US" dirty="0">
              <a:latin typeface="Avenir Book" charset="0"/>
              <a:ea typeface="Avenir Book" charset="0"/>
              <a:cs typeface="Avenir Book" charset="0"/>
            </a:endParaRPr>
          </a:p>
          <a:p>
            <a:r>
              <a:rPr lang="en-US" sz="1600" b="1" u="sng" dirty="0" err="1">
                <a:latin typeface="Avenir Book" charset="0"/>
                <a:ea typeface="Avenir Book" charset="0"/>
                <a:cs typeface="Avenir Book" charset="0"/>
              </a:rPr>
              <a:t>Espéce</a:t>
            </a:r>
            <a:r>
              <a:rPr lang="en-US" sz="1600" b="1" u="sng" dirty="0">
                <a:latin typeface="Avenir Book" charset="0"/>
                <a:ea typeface="Avenir Book" charset="0"/>
                <a:cs typeface="Avenir Book" charset="0"/>
              </a:rPr>
              <a:t>           			Code-barre</a:t>
            </a:r>
          </a:p>
          <a:p>
            <a:endParaRPr lang="en-US" sz="14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a:p>
            <a:r>
              <a:rPr lang="en-US" sz="1400" dirty="0" err="1">
                <a:latin typeface="Avenir Book" charset="0"/>
                <a:ea typeface="Avenir Book" charset="0"/>
                <a:cs typeface="Avenir Book" charset="0"/>
              </a:rPr>
              <a:t>Chien</a:t>
            </a:r>
            <a:r>
              <a:rPr lang="en-US" sz="1400" dirty="0">
                <a:latin typeface="Avenir Book" charset="0"/>
                <a:ea typeface="Avenir Book" charset="0"/>
                <a:cs typeface="Avenir Book" charset="0"/>
              </a:rPr>
              <a:t>		</a:t>
            </a:r>
            <a:r>
              <a:rPr lang="en-US" sz="1400" dirty="0">
                <a:latin typeface="Courier New" charset="0"/>
                <a:ea typeface="Courier New" charset="0"/>
                <a:cs typeface="Courier New" charset="0"/>
              </a:rPr>
              <a:t>ATGACGT</a:t>
            </a:r>
            <a:r>
              <a:rPr lang="en-US" sz="1400" dirty="0">
                <a:solidFill>
                  <a:srgbClr val="558ED5"/>
                </a:solidFill>
                <a:latin typeface="Courier New" charset="0"/>
                <a:ea typeface="Courier New" charset="0"/>
                <a:cs typeface="Courier New" charset="0"/>
              </a:rPr>
              <a:t>GCTATGCAT</a:t>
            </a:r>
            <a:r>
              <a:rPr lang="en-US" sz="1400" dirty="0">
                <a:latin typeface="Courier New" charset="0"/>
                <a:ea typeface="Courier New" charset="0"/>
                <a:cs typeface="Courier New" charset="0"/>
              </a:rPr>
              <a:t>TTAGTCCC</a:t>
            </a:r>
          </a:p>
          <a:p>
            <a:endParaRPr lang="en-US" sz="1400" i="1" dirty="0">
              <a:latin typeface="Avenir Book" charset="0"/>
              <a:ea typeface="Avenir Book" charset="0"/>
              <a:cs typeface="Avenir Book" charset="0"/>
            </a:endParaRPr>
          </a:p>
          <a:p>
            <a:r>
              <a:rPr lang="en-US" sz="1400" i="1" dirty="0">
                <a:latin typeface="Avenir Book" charset="0"/>
                <a:ea typeface="Avenir Book" charset="0"/>
                <a:cs typeface="Avenir Book" charset="0"/>
              </a:rPr>
              <a:t>E. coli </a:t>
            </a:r>
            <a:r>
              <a:rPr lang="en-US" sz="1400" dirty="0">
                <a:latin typeface="Avenir Book" charset="0"/>
                <a:ea typeface="Avenir Book" charset="0"/>
                <a:cs typeface="Avenir Book" charset="0"/>
              </a:rPr>
              <a:t>K-12		</a:t>
            </a:r>
            <a:r>
              <a:rPr lang="en-US" sz="1400" dirty="0">
                <a:latin typeface="Courier New" charset="0"/>
                <a:ea typeface="Courier New" charset="0"/>
                <a:cs typeface="Courier New" charset="0"/>
              </a:rPr>
              <a:t>ATGACGT</a:t>
            </a:r>
            <a:r>
              <a:rPr lang="en-US" sz="1400" dirty="0">
                <a:solidFill>
                  <a:srgbClr val="558ED5"/>
                </a:solidFill>
                <a:latin typeface="Courier New" charset="0"/>
                <a:ea typeface="Courier New" charset="0"/>
                <a:cs typeface="Courier New" charset="0"/>
              </a:rPr>
              <a:t>AAAGACTCC</a:t>
            </a:r>
            <a:r>
              <a:rPr lang="en-US" sz="1400" dirty="0">
                <a:latin typeface="Courier New" charset="0"/>
                <a:ea typeface="Courier New" charset="0"/>
                <a:cs typeface="Courier New" charset="0"/>
              </a:rPr>
              <a:t>TTAGTCCC</a:t>
            </a:r>
          </a:p>
          <a:p>
            <a:endParaRPr lang="en-US" sz="1400" dirty="0">
              <a:latin typeface="Avenir Book" charset="0"/>
              <a:ea typeface="Avenir Book" charset="0"/>
              <a:cs typeface="Avenir Book" charset="0"/>
            </a:endParaRPr>
          </a:p>
          <a:p>
            <a:r>
              <a:rPr lang="en-US" sz="1400" dirty="0">
                <a:latin typeface="Avenir Book" charset="0"/>
                <a:ea typeface="Avenir Book" charset="0"/>
                <a:cs typeface="Avenir Book" charset="0"/>
              </a:rPr>
              <a:t>E. coli B		</a:t>
            </a:r>
            <a:r>
              <a:rPr lang="en-US" sz="1400" dirty="0">
                <a:latin typeface="Courier New" charset="0"/>
                <a:ea typeface="Courier New" charset="0"/>
                <a:cs typeface="Courier New" charset="0"/>
              </a:rPr>
              <a:t>ATGACGT</a:t>
            </a:r>
            <a:r>
              <a:rPr lang="en-US" sz="1400" dirty="0">
                <a:solidFill>
                  <a:srgbClr val="558ED5"/>
                </a:solidFill>
                <a:latin typeface="Courier New" charset="0"/>
                <a:ea typeface="Courier New" charset="0"/>
                <a:cs typeface="Courier New" charset="0"/>
              </a:rPr>
              <a:t>CCCGATAGT</a:t>
            </a:r>
            <a:r>
              <a:rPr lang="en-US" sz="1400" dirty="0">
                <a:latin typeface="Courier New" charset="0"/>
                <a:ea typeface="Courier New" charset="0"/>
                <a:cs typeface="Courier New" charset="0"/>
              </a:rPr>
              <a:t>TTAGTCCC</a:t>
            </a:r>
          </a:p>
          <a:p>
            <a:endParaRPr lang="en-US" sz="1400" dirty="0">
              <a:latin typeface="Avenir Book" charset="0"/>
              <a:ea typeface="Avenir Book" charset="0"/>
              <a:cs typeface="Avenir Book" charset="0"/>
            </a:endParaRPr>
          </a:p>
          <a:p>
            <a:r>
              <a:rPr lang="en-US" sz="1400" dirty="0" err="1">
                <a:latin typeface="Avenir Book" charset="0"/>
                <a:ea typeface="Avenir Book" charset="0"/>
                <a:cs typeface="Avenir Book" charset="0"/>
              </a:rPr>
              <a:t>Péche</a:t>
            </a:r>
            <a:r>
              <a:rPr lang="en-US" sz="1400" dirty="0">
                <a:latin typeface="Avenir Book" charset="0"/>
                <a:ea typeface="Avenir Book" charset="0"/>
                <a:cs typeface="Avenir Book" charset="0"/>
              </a:rPr>
              <a:t>		</a:t>
            </a:r>
            <a:r>
              <a:rPr lang="en-US" sz="1400" dirty="0">
                <a:latin typeface="Courier New" charset="0"/>
                <a:ea typeface="Courier New" charset="0"/>
                <a:cs typeface="Courier New" charset="0"/>
              </a:rPr>
              <a:t>ATGACGT</a:t>
            </a:r>
            <a:r>
              <a:rPr lang="en-US" sz="1400" dirty="0">
                <a:solidFill>
                  <a:srgbClr val="558ED5"/>
                </a:solidFill>
                <a:latin typeface="Courier New" charset="0"/>
                <a:ea typeface="Courier New" charset="0"/>
                <a:cs typeface="Courier New" charset="0"/>
              </a:rPr>
              <a:t>CCTAAAATA</a:t>
            </a:r>
            <a:r>
              <a:rPr lang="en-US" sz="1400" dirty="0">
                <a:latin typeface="Courier New" charset="0"/>
                <a:ea typeface="Courier New" charset="0"/>
                <a:cs typeface="Courier New" charset="0"/>
              </a:rPr>
              <a:t>TTAGTCCC</a:t>
            </a:r>
          </a:p>
          <a:p>
            <a:endParaRPr lang="en-US" sz="1400" dirty="0">
              <a:latin typeface="Avenir Book" charset="0"/>
              <a:ea typeface="Avenir Book" charset="0"/>
              <a:cs typeface="Avenir Book" charset="0"/>
            </a:endParaRPr>
          </a:p>
          <a:p>
            <a:r>
              <a:rPr lang="en-US" sz="1400" dirty="0" err="1">
                <a:latin typeface="Avenir Book" charset="0"/>
                <a:ea typeface="Avenir Book" charset="0"/>
                <a:cs typeface="Avenir Book" charset="0"/>
              </a:rPr>
              <a:t>Vache</a:t>
            </a:r>
            <a:r>
              <a:rPr lang="en-US" sz="1400" dirty="0">
                <a:latin typeface="Avenir Book" charset="0"/>
                <a:ea typeface="Avenir Book" charset="0"/>
                <a:cs typeface="Avenir Book" charset="0"/>
              </a:rPr>
              <a:t>		</a:t>
            </a:r>
            <a:r>
              <a:rPr lang="en-US" sz="1400" dirty="0">
                <a:latin typeface="Courier New" charset="0"/>
                <a:ea typeface="Courier New" charset="0"/>
                <a:cs typeface="Courier New" charset="0"/>
              </a:rPr>
              <a:t>ATGACGT</a:t>
            </a:r>
            <a:r>
              <a:rPr lang="en-US" sz="1400" dirty="0">
                <a:solidFill>
                  <a:srgbClr val="558ED5"/>
                </a:solidFill>
                <a:latin typeface="Courier New" charset="0"/>
                <a:ea typeface="Courier New" charset="0"/>
                <a:cs typeface="Courier New" charset="0"/>
              </a:rPr>
              <a:t>ATATACCGT</a:t>
            </a:r>
            <a:r>
              <a:rPr lang="en-US" sz="1400" dirty="0">
                <a:latin typeface="Courier New" charset="0"/>
                <a:ea typeface="Courier New" charset="0"/>
                <a:cs typeface="Courier New" charset="0"/>
              </a:rPr>
              <a:t>TTAGTCCC</a:t>
            </a:r>
          </a:p>
        </p:txBody>
      </p:sp>
      <p:sp>
        <p:nvSpPr>
          <p:cNvPr id="4" name="TextBox 3">
            <a:extLst>
              <a:ext uri="{FF2B5EF4-FFF2-40B4-BE49-F238E27FC236}">
                <a16:creationId xmlns:a16="http://schemas.microsoft.com/office/drawing/2014/main" id="{2C756BAA-A712-4A42-B4FA-503E06FCD34C}"/>
              </a:ext>
            </a:extLst>
          </p:cNvPr>
          <p:cNvSpPr txBox="1"/>
          <p:nvPr/>
        </p:nvSpPr>
        <p:spPr>
          <a:xfrm>
            <a:off x="2222974" y="2228594"/>
            <a:ext cx="3084499" cy="369332"/>
          </a:xfrm>
          <a:prstGeom prst="rect">
            <a:avLst/>
          </a:prstGeom>
          <a:noFill/>
        </p:spPr>
        <p:txBody>
          <a:bodyPr wrap="none" rtlCol="0">
            <a:spAutoFit/>
          </a:bodyPr>
          <a:lstStyle/>
          <a:p>
            <a:r>
              <a:rPr lang="en-US" dirty="0" err="1">
                <a:latin typeface="Avenir Book" charset="0"/>
                <a:ea typeface="Avenir Book" charset="0"/>
                <a:cs typeface="Avenir Book" charset="0"/>
              </a:rPr>
              <a:t>conservé</a:t>
            </a:r>
            <a:r>
              <a:rPr lang="en-US" dirty="0">
                <a:latin typeface="Avenir Book" charset="0"/>
                <a:ea typeface="Avenir Book" charset="0"/>
                <a:cs typeface="Avenir Book" charset="0"/>
              </a:rPr>
              <a:t>  </a:t>
            </a:r>
            <a:r>
              <a:rPr lang="en-US" dirty="0">
                <a:solidFill>
                  <a:srgbClr val="558ED5"/>
                </a:solidFill>
                <a:latin typeface="Avenir Book" charset="0"/>
                <a:ea typeface="Avenir Book" charset="0"/>
                <a:cs typeface="Avenir Book" charset="0"/>
              </a:rPr>
              <a:t>variable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conservé</a:t>
            </a:r>
            <a:endParaRPr lang="en-US" dirty="0">
              <a:latin typeface="Avenir Book" charset="0"/>
              <a:ea typeface="Avenir Book" charset="0"/>
              <a:cs typeface="Avenir Book" charset="0"/>
            </a:endParaRPr>
          </a:p>
        </p:txBody>
      </p:sp>
      <p:sp>
        <p:nvSpPr>
          <p:cNvPr id="5" name="TextBox 4">
            <a:extLst>
              <a:ext uri="{FF2B5EF4-FFF2-40B4-BE49-F238E27FC236}">
                <a16:creationId xmlns:a16="http://schemas.microsoft.com/office/drawing/2014/main" id="{BDC35AED-75C4-0640-926D-8625A85588F9}"/>
              </a:ext>
            </a:extLst>
          </p:cNvPr>
          <p:cNvSpPr txBox="1"/>
          <p:nvPr/>
        </p:nvSpPr>
        <p:spPr>
          <a:xfrm>
            <a:off x="6497322" y="920543"/>
            <a:ext cx="5304245" cy="3416320"/>
          </a:xfrm>
          <a:prstGeom prst="rect">
            <a:avLst/>
          </a:prstGeom>
          <a:noFill/>
        </p:spPr>
        <p:txBody>
          <a:bodyPr wrap="square" rtlCol="0">
            <a:spAutoFit/>
          </a:bodyPr>
          <a:lstStyle/>
          <a:p>
            <a:r>
              <a:rPr lang="en-US" b="1" dirty="0" err="1">
                <a:latin typeface="Avenir Book" panose="02000503020000020003" pitchFamily="2" charset="0"/>
                <a:ea typeface="Avenir Book" charset="0"/>
                <a:cs typeface="Avenir Book" charset="0"/>
              </a:rPr>
              <a:t>Encodage</a:t>
            </a:r>
            <a:endParaRPr lang="en-US" b="1" dirty="0">
              <a:latin typeface="Avenir Book" panose="02000503020000020003" pitchFamily="2" charset="0"/>
              <a:ea typeface="Avenir Book" charset="0"/>
              <a:cs typeface="Avenir Book" charset="0"/>
            </a:endParaRPr>
          </a:p>
          <a:p>
            <a:endParaRPr lang="en-US" dirty="0">
              <a:latin typeface="Avenir Book" panose="02000503020000020003" pitchFamily="2" charset="0"/>
              <a:ea typeface="Avenir Book" charset="0"/>
              <a:cs typeface="Avenir Book" charset="0"/>
            </a:endParaRPr>
          </a:p>
          <a:p>
            <a:r>
              <a:rPr lang="en-US" dirty="0">
                <a:latin typeface="Avenir Book" panose="02000503020000020003" pitchFamily="2" charset="0"/>
                <a:ea typeface="Avenir Book" charset="0"/>
                <a:cs typeface="Avenir Book" charset="0"/>
              </a:rPr>
              <a:t>Identifier un </a:t>
            </a:r>
            <a:r>
              <a:rPr lang="en-US" dirty="0" err="1">
                <a:latin typeface="Avenir Book" panose="02000503020000020003" pitchFamily="2" charset="0"/>
                <a:ea typeface="Avenir Book" charset="0"/>
                <a:cs typeface="Avenir Book" charset="0"/>
              </a:rPr>
              <a:t>échantillon</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ou</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une</a:t>
            </a:r>
            <a:r>
              <a:rPr lang="en-US" dirty="0">
                <a:latin typeface="Avenir Book" panose="02000503020000020003" pitchFamily="2" charset="0"/>
                <a:ea typeface="Avenir Book" charset="0"/>
                <a:cs typeface="Avenir Book" charset="0"/>
              </a:rPr>
              <a:t> lecture inconnus </a:t>
            </a:r>
            <a:r>
              <a:rPr lang="en-US" dirty="0" err="1">
                <a:latin typeface="Avenir Book" panose="02000503020000020003" pitchFamily="2" charset="0"/>
                <a:ea typeface="Avenir Book" charset="0"/>
                <a:cs typeface="Avenir Book" charset="0"/>
              </a:rPr>
              <a:t>en</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associant</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une</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région</a:t>
            </a:r>
            <a:r>
              <a:rPr lang="en-US" dirty="0">
                <a:latin typeface="Avenir Book" panose="02000503020000020003" pitchFamily="2" charset="0"/>
                <a:ea typeface="Avenir Book" charset="0"/>
                <a:cs typeface="Avenir Book" charset="0"/>
              </a:rPr>
              <a:t> de </a:t>
            </a:r>
            <a:r>
              <a:rPr lang="en-US" dirty="0" err="1">
                <a:latin typeface="Avenir Book" panose="02000503020000020003" pitchFamily="2" charset="0"/>
                <a:ea typeface="Avenir Book" charset="0"/>
                <a:cs typeface="Avenir Book" charset="0"/>
              </a:rPr>
              <a:t>séquence</a:t>
            </a:r>
            <a:r>
              <a:rPr lang="en-US" dirty="0">
                <a:latin typeface="Avenir Book" panose="02000503020000020003" pitchFamily="2" charset="0"/>
                <a:ea typeface="Avenir Book" charset="0"/>
                <a:cs typeface="Avenir Book" charset="0"/>
              </a:rPr>
              <a:t> unique </a:t>
            </a:r>
            <a:r>
              <a:rPr lang="en-US" dirty="0" err="1">
                <a:latin typeface="Avenir Book" panose="02000503020000020003" pitchFamily="2" charset="0"/>
                <a:ea typeface="Avenir Book" charset="0"/>
                <a:cs typeface="Avenir Book" charset="0"/>
              </a:rPr>
              <a:t>à</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une</a:t>
            </a:r>
            <a:r>
              <a:rPr lang="en-US" dirty="0">
                <a:latin typeface="Avenir Book" panose="02000503020000020003" pitchFamily="2" charset="0"/>
                <a:ea typeface="Avenir Book" charset="0"/>
                <a:cs typeface="Avenir Book" charset="0"/>
              </a:rPr>
              <a:t> base de </a:t>
            </a:r>
            <a:r>
              <a:rPr lang="en-US" dirty="0" err="1">
                <a:latin typeface="Avenir Book" panose="02000503020000020003" pitchFamily="2" charset="0"/>
                <a:ea typeface="Avenir Book" charset="0"/>
                <a:cs typeface="Avenir Book" charset="0"/>
              </a:rPr>
              <a:t>données</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d'OTU</a:t>
            </a:r>
            <a:r>
              <a:rPr lang="en-US" dirty="0">
                <a:latin typeface="Avenir Book" panose="02000503020000020003" pitchFamily="2" charset="0"/>
                <a:ea typeface="Avenir Book" charset="0"/>
                <a:cs typeface="Avenir Book" charset="0"/>
              </a:rPr>
              <a:t> </a:t>
            </a:r>
            <a:r>
              <a:rPr lang="en-US" dirty="0" err="1">
                <a:latin typeface="Avenir Book" panose="02000503020000020003" pitchFamily="2" charset="0"/>
                <a:ea typeface="Avenir Book" charset="0"/>
                <a:cs typeface="Avenir Book" charset="0"/>
              </a:rPr>
              <a:t>connus</a:t>
            </a:r>
            <a:endParaRPr lang="en-US" dirty="0">
              <a:latin typeface="Avenir Book" panose="02000503020000020003" pitchFamily="2" charset="0"/>
              <a:ea typeface="Avenir Book" charset="0"/>
              <a:cs typeface="Avenir Book" charset="0"/>
            </a:endParaRPr>
          </a:p>
          <a:p>
            <a:endParaRPr lang="en-US" dirty="0">
              <a:latin typeface="Avenir Book" panose="02000503020000020003" pitchFamily="2" charset="0"/>
              <a:ea typeface="Avenir Book" charset="0"/>
              <a:cs typeface="Avenir Book" charset="0"/>
            </a:endParaRPr>
          </a:p>
          <a:p>
            <a:r>
              <a:rPr lang="en-US" b="1" dirty="0">
                <a:latin typeface="Avenir Book" panose="02000503020000020003" pitchFamily="2" charset="0"/>
                <a:ea typeface="Avenir Book" charset="0"/>
                <a:cs typeface="Avenir Book" charset="0"/>
              </a:rPr>
              <a:t>ASV : Variant de </a:t>
            </a:r>
            <a:r>
              <a:rPr lang="en-US" b="1" dirty="0" err="1">
                <a:latin typeface="Avenir Book" panose="02000503020000020003" pitchFamily="2" charset="0"/>
                <a:ea typeface="Avenir Book" charset="0"/>
                <a:cs typeface="Avenir Book" charset="0"/>
              </a:rPr>
              <a:t>séquence</a:t>
            </a:r>
            <a:r>
              <a:rPr lang="en-US" b="1" dirty="0">
                <a:latin typeface="Avenir Book" panose="02000503020000020003" pitchFamily="2" charset="0"/>
                <a:ea typeface="Avenir Book" charset="0"/>
                <a:cs typeface="Avenir Book" charset="0"/>
              </a:rPr>
              <a:t> </a:t>
            </a:r>
            <a:r>
              <a:rPr lang="en-US" b="1" dirty="0" err="1">
                <a:latin typeface="Avenir Book" panose="02000503020000020003" pitchFamily="2" charset="0"/>
                <a:ea typeface="Avenir Book" charset="0"/>
                <a:cs typeface="Avenir Book" charset="0"/>
              </a:rPr>
              <a:t>d’amplicon</a:t>
            </a:r>
            <a:endParaRPr lang="en-US" b="1" dirty="0">
              <a:latin typeface="Avenir Book" panose="02000503020000020003" pitchFamily="2" charset="0"/>
              <a:ea typeface="Avenir Book" charset="0"/>
              <a:cs typeface="Avenir Book" charset="0"/>
            </a:endParaRPr>
          </a:p>
          <a:p>
            <a:endParaRPr lang="en-US" b="1" i="0" dirty="0">
              <a:effectLst/>
              <a:highlight>
                <a:srgbClr val="FFFFFF"/>
              </a:highlight>
              <a:latin typeface="Avenir Book" panose="02000503020000020003" pitchFamily="2" charset="0"/>
            </a:endParaRPr>
          </a:p>
          <a:p>
            <a:r>
              <a:rPr lang="en-US" b="0" i="0" dirty="0">
                <a:effectLst/>
                <a:highlight>
                  <a:srgbClr val="FFFFFF"/>
                </a:highlight>
                <a:latin typeface="Avenir Book" panose="02000503020000020003" pitchFamily="2" charset="0"/>
              </a:rPr>
              <a:t>Des sequences </a:t>
            </a:r>
            <a:r>
              <a:rPr lang="en-US" b="0" i="0" dirty="0" err="1">
                <a:effectLst/>
                <a:highlight>
                  <a:srgbClr val="FFFFFF"/>
                </a:highlight>
                <a:latin typeface="Avenir Book" panose="02000503020000020003" pitchFamily="2" charset="0"/>
              </a:rPr>
              <a:t>d’ADN</a:t>
            </a:r>
            <a:r>
              <a:rPr lang="en-US" b="0" i="0" dirty="0">
                <a:effectLst/>
                <a:highlight>
                  <a:srgbClr val="FFFFFF"/>
                </a:highlight>
                <a:latin typeface="Avenir Book" panose="02000503020000020003" pitchFamily="2" charset="0"/>
              </a:rPr>
              <a:t> </a:t>
            </a:r>
            <a:r>
              <a:rPr lang="en-US" b="0" i="0" dirty="0" err="1">
                <a:effectLst/>
                <a:highlight>
                  <a:srgbClr val="FFFFFF"/>
                </a:highlight>
                <a:latin typeface="Avenir Book" panose="02000503020000020003" pitchFamily="2" charset="0"/>
              </a:rPr>
              <a:t>individuelles</a:t>
            </a:r>
            <a:r>
              <a:rPr lang="en-US" b="0" i="0" dirty="0">
                <a:effectLst/>
                <a:highlight>
                  <a:srgbClr val="FFFFFF"/>
                </a:highlight>
                <a:latin typeface="Avenir Book" panose="02000503020000020003" pitchFamily="2" charset="0"/>
              </a:rPr>
              <a:t> </a:t>
            </a:r>
            <a:r>
              <a:rPr lang="en-US" b="0" i="0" dirty="0" err="1">
                <a:effectLst/>
                <a:highlight>
                  <a:srgbClr val="FFFFFF"/>
                </a:highlight>
                <a:latin typeface="Avenir Book" panose="02000503020000020003" pitchFamily="2" charset="0"/>
              </a:rPr>
              <a:t>récupérées</a:t>
            </a:r>
            <a:r>
              <a:rPr lang="en-US" b="0" i="0" dirty="0">
                <a:effectLst/>
                <a:highlight>
                  <a:srgbClr val="FFFFFF"/>
                </a:highlight>
                <a:latin typeface="Avenir Book" panose="02000503020000020003" pitchFamily="2" charset="0"/>
              </a:rPr>
              <a:t> à </a:t>
            </a:r>
            <a:r>
              <a:rPr lang="en-US" b="0" i="0" dirty="0" err="1">
                <a:effectLst/>
                <a:highlight>
                  <a:srgbClr val="FFFFFF"/>
                </a:highlight>
                <a:latin typeface="Avenir Book" panose="02000503020000020003" pitchFamily="2" charset="0"/>
              </a:rPr>
              <a:t>partir</a:t>
            </a:r>
            <a:r>
              <a:rPr lang="en-US" b="0" i="0" dirty="0">
                <a:effectLst/>
                <a:highlight>
                  <a:srgbClr val="FFFFFF"/>
                </a:highlight>
                <a:latin typeface="Avenir Book" panose="02000503020000020003" pitchFamily="2" charset="0"/>
              </a:rPr>
              <a:t> </a:t>
            </a:r>
            <a:r>
              <a:rPr lang="en-US" b="0" i="0" dirty="0" err="1">
                <a:effectLst/>
                <a:highlight>
                  <a:srgbClr val="FFFFFF"/>
                </a:highlight>
                <a:latin typeface="Avenir Book" panose="02000503020000020003" pitchFamily="2" charset="0"/>
              </a:rPr>
              <a:t>d'une</a:t>
            </a:r>
            <a:r>
              <a:rPr lang="en-US" b="0" i="0" dirty="0">
                <a:effectLst/>
                <a:highlight>
                  <a:srgbClr val="FFFFFF"/>
                </a:highlight>
                <a:latin typeface="Avenir Book" panose="02000503020000020003" pitchFamily="2" charset="0"/>
              </a:rPr>
              <a:t> </a:t>
            </a:r>
            <a:r>
              <a:rPr lang="en-US" b="0" i="0" dirty="0" err="1">
                <a:effectLst/>
                <a:highlight>
                  <a:srgbClr val="FFFFFF"/>
                </a:highlight>
                <a:latin typeface="Avenir Book" panose="02000503020000020003" pitchFamily="2" charset="0"/>
              </a:rPr>
              <a:t>analyse</a:t>
            </a:r>
            <a:r>
              <a:rPr lang="en-US" b="0" i="0" dirty="0">
                <a:effectLst/>
                <a:highlight>
                  <a:srgbClr val="FFFFFF"/>
                </a:highlight>
                <a:latin typeface="Avenir Book" panose="02000503020000020003" pitchFamily="2" charset="0"/>
              </a:rPr>
              <a:t> de gene </a:t>
            </a:r>
            <a:r>
              <a:rPr lang="en-US" b="0" i="0" dirty="0" err="1">
                <a:effectLst/>
                <a:highlight>
                  <a:srgbClr val="FFFFFF"/>
                </a:highlight>
                <a:latin typeface="Avenir Book" panose="02000503020000020003" pitchFamily="2" charset="0"/>
              </a:rPr>
              <a:t>marquer</a:t>
            </a:r>
            <a:r>
              <a:rPr lang="en-US" b="0" i="0" dirty="0">
                <a:effectLst/>
                <a:highlight>
                  <a:srgbClr val="FFFFFF"/>
                </a:highlight>
                <a:latin typeface="Avenir Book" panose="02000503020000020003" pitchFamily="2" charset="0"/>
              </a:rPr>
              <a:t> à haut </a:t>
            </a:r>
            <a:r>
              <a:rPr lang="en-US" b="0" i="0" dirty="0" err="1">
                <a:effectLst/>
                <a:highlight>
                  <a:srgbClr val="FFFFFF"/>
                </a:highlight>
                <a:latin typeface="Avenir Book" panose="02000503020000020003" pitchFamily="2" charset="0"/>
              </a:rPr>
              <a:t>débit</a:t>
            </a:r>
            <a:r>
              <a:rPr lang="en-US" b="0" i="0" dirty="0">
                <a:effectLst/>
                <a:highlight>
                  <a:srgbClr val="FFFFFF"/>
                </a:highlight>
                <a:latin typeface="Avenir Book" panose="02000503020000020003" pitchFamily="2" charset="0"/>
              </a:rPr>
              <a:t> pendant </a:t>
            </a:r>
            <a:r>
              <a:rPr lang="en-US" b="0" i="0" dirty="0" err="1">
                <a:effectLst/>
                <a:highlight>
                  <a:srgbClr val="FFFFFF"/>
                </a:highlight>
                <a:latin typeface="Avenir Book" panose="02000503020000020003" pitchFamily="2" charset="0"/>
              </a:rPr>
              <a:t>l'amplification</a:t>
            </a:r>
            <a:r>
              <a:rPr lang="en-US" b="0" i="0" dirty="0">
                <a:effectLst/>
                <a:highlight>
                  <a:srgbClr val="FFFFFF"/>
                </a:highlight>
                <a:latin typeface="Avenir Book" panose="02000503020000020003" pitchFamily="2" charset="0"/>
              </a:rPr>
              <a:t> par PCR et le </a:t>
            </a:r>
            <a:r>
              <a:rPr lang="en-US" b="0" i="0" dirty="0" err="1">
                <a:effectLst/>
                <a:highlight>
                  <a:srgbClr val="FFFFFF"/>
                </a:highlight>
                <a:latin typeface="Avenir Book" panose="02000503020000020003" pitchFamily="2" charset="0"/>
              </a:rPr>
              <a:t>séquençage</a:t>
            </a:r>
            <a:r>
              <a:rPr lang="en-US" b="0" i="0" dirty="0">
                <a:effectLst/>
                <a:highlight>
                  <a:srgbClr val="FFFFFF"/>
                </a:highlight>
                <a:latin typeface="Avenir Book" panose="02000503020000020003" pitchFamily="2" charset="0"/>
              </a:rPr>
              <a:t> qui </a:t>
            </a:r>
            <a:r>
              <a:rPr lang="en-US" b="0" i="0" dirty="0" err="1">
                <a:effectLst/>
                <a:highlight>
                  <a:srgbClr val="FFFFFF"/>
                </a:highlight>
                <a:latin typeface="Avenir Book" panose="02000503020000020003" pitchFamily="2" charset="0"/>
              </a:rPr>
              <a:t>s'ensuit</a:t>
            </a:r>
            <a:r>
              <a:rPr lang="en-US" b="0" i="0" dirty="0">
                <a:effectLst/>
                <a:highlight>
                  <a:srgbClr val="FFFFFF"/>
                </a:highlight>
                <a:latin typeface="Avenir Book" panose="02000503020000020003" pitchFamily="2" charset="0"/>
              </a:rPr>
              <a:t>. </a:t>
            </a:r>
            <a:endParaRPr lang="en-US" dirty="0">
              <a:latin typeface="Avenir Book" panose="02000503020000020003" pitchFamily="2" charset="0"/>
              <a:ea typeface="Avenir Book" charset="0"/>
              <a:cs typeface="Avenir Book" charset="0"/>
            </a:endParaRPr>
          </a:p>
        </p:txBody>
      </p:sp>
      <p:pic>
        <p:nvPicPr>
          <p:cNvPr id="6" name="Picture 5">
            <a:extLst>
              <a:ext uri="{FF2B5EF4-FFF2-40B4-BE49-F238E27FC236}">
                <a16:creationId xmlns:a16="http://schemas.microsoft.com/office/drawing/2014/main" id="{AC818171-BE8F-8042-9B2A-31BDEA31DE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648" y="5050433"/>
            <a:ext cx="1334594" cy="1366120"/>
          </a:xfrm>
          <a:prstGeom prst="rect">
            <a:avLst/>
          </a:prstGeom>
        </p:spPr>
      </p:pic>
      <p:pic>
        <p:nvPicPr>
          <p:cNvPr id="7" name="Picture 6">
            <a:extLst>
              <a:ext uri="{FF2B5EF4-FFF2-40B4-BE49-F238E27FC236}">
                <a16:creationId xmlns:a16="http://schemas.microsoft.com/office/drawing/2014/main" id="{40500BE4-27E0-9042-847C-2028045E4A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7720" y="5146350"/>
            <a:ext cx="1486581" cy="1052562"/>
          </a:xfrm>
          <a:prstGeom prst="rect">
            <a:avLst/>
          </a:prstGeom>
        </p:spPr>
      </p:pic>
      <p:pic>
        <p:nvPicPr>
          <p:cNvPr id="8" name="Picture 7">
            <a:extLst>
              <a:ext uri="{FF2B5EF4-FFF2-40B4-BE49-F238E27FC236}">
                <a16:creationId xmlns:a16="http://schemas.microsoft.com/office/drawing/2014/main" id="{057A83E8-EACB-0B4C-8F8B-D313CFA0D83C}"/>
              </a:ext>
            </a:extLst>
          </p:cNvPr>
          <p:cNvPicPr>
            <a:picLocks noChangeAspect="1"/>
          </p:cNvPicPr>
          <p:nvPr/>
        </p:nvPicPr>
        <p:blipFill>
          <a:blip r:embed="rId4"/>
          <a:stretch>
            <a:fillRect/>
          </a:stretch>
        </p:blipFill>
        <p:spPr>
          <a:xfrm>
            <a:off x="4158877" y="5074104"/>
            <a:ext cx="1200150" cy="1200150"/>
          </a:xfrm>
          <a:prstGeom prst="rect">
            <a:avLst/>
          </a:prstGeom>
        </p:spPr>
      </p:pic>
      <p:pic>
        <p:nvPicPr>
          <p:cNvPr id="14" name="Picture 13">
            <a:extLst>
              <a:ext uri="{FF2B5EF4-FFF2-40B4-BE49-F238E27FC236}">
                <a16:creationId xmlns:a16="http://schemas.microsoft.com/office/drawing/2014/main" id="{379C2B9D-CA02-BC45-8109-1423F4542AE2}"/>
              </a:ext>
            </a:extLst>
          </p:cNvPr>
          <p:cNvPicPr>
            <a:picLocks noChangeAspect="1"/>
          </p:cNvPicPr>
          <p:nvPr/>
        </p:nvPicPr>
        <p:blipFill>
          <a:blip r:embed="rId5"/>
          <a:srcRect/>
          <a:stretch>
            <a:fillRect/>
          </a:stretch>
        </p:blipFill>
        <p:spPr>
          <a:xfrm>
            <a:off x="5803604" y="5050433"/>
            <a:ext cx="1423623" cy="1423623"/>
          </a:xfrm>
          <a:custGeom>
            <a:avLst/>
            <a:gdLst>
              <a:gd name="connsiteX0" fmla="*/ 237275 w 1423623"/>
              <a:gd name="connsiteY0" fmla="*/ 0 h 1423623"/>
              <a:gd name="connsiteX1" fmla="*/ 1186348 w 1423623"/>
              <a:gd name="connsiteY1" fmla="*/ 0 h 1423623"/>
              <a:gd name="connsiteX2" fmla="*/ 1423623 w 1423623"/>
              <a:gd name="connsiteY2" fmla="*/ 237275 h 1423623"/>
              <a:gd name="connsiteX3" fmla="*/ 1423623 w 1423623"/>
              <a:gd name="connsiteY3" fmla="*/ 1186348 h 1423623"/>
              <a:gd name="connsiteX4" fmla="*/ 1186348 w 1423623"/>
              <a:gd name="connsiteY4" fmla="*/ 1423623 h 1423623"/>
              <a:gd name="connsiteX5" fmla="*/ 237275 w 1423623"/>
              <a:gd name="connsiteY5" fmla="*/ 1423623 h 1423623"/>
              <a:gd name="connsiteX6" fmla="*/ 0 w 1423623"/>
              <a:gd name="connsiteY6" fmla="*/ 1186348 h 1423623"/>
              <a:gd name="connsiteX7" fmla="*/ 0 w 1423623"/>
              <a:gd name="connsiteY7" fmla="*/ 237275 h 1423623"/>
              <a:gd name="connsiteX8" fmla="*/ 237275 w 1423623"/>
              <a:gd name="connsiteY8" fmla="*/ 0 h 142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3623" h="1423623">
                <a:moveTo>
                  <a:pt x="237275" y="0"/>
                </a:moveTo>
                <a:lnTo>
                  <a:pt x="1186348" y="0"/>
                </a:lnTo>
                <a:cubicBezTo>
                  <a:pt x="1317391" y="0"/>
                  <a:pt x="1423623" y="106232"/>
                  <a:pt x="1423623" y="237275"/>
                </a:cubicBezTo>
                <a:lnTo>
                  <a:pt x="1423623" y="1186348"/>
                </a:lnTo>
                <a:cubicBezTo>
                  <a:pt x="1423623" y="1317391"/>
                  <a:pt x="1317391" y="1423623"/>
                  <a:pt x="1186348" y="1423623"/>
                </a:cubicBezTo>
                <a:lnTo>
                  <a:pt x="237275" y="1423623"/>
                </a:lnTo>
                <a:cubicBezTo>
                  <a:pt x="106232" y="1423623"/>
                  <a:pt x="0" y="1317391"/>
                  <a:pt x="0" y="1186348"/>
                </a:cubicBezTo>
                <a:lnTo>
                  <a:pt x="0" y="237275"/>
                </a:lnTo>
                <a:cubicBezTo>
                  <a:pt x="0" y="106232"/>
                  <a:pt x="106232" y="0"/>
                  <a:pt x="237275" y="0"/>
                </a:cubicBezTo>
                <a:close/>
              </a:path>
            </a:pathLst>
          </a:custGeom>
        </p:spPr>
      </p:pic>
    </p:spTree>
    <p:extLst>
      <p:ext uri="{BB962C8B-B14F-4D97-AF65-F5344CB8AC3E}">
        <p14:creationId xmlns:p14="http://schemas.microsoft.com/office/powerpoint/2010/main" val="3760779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161342" y="61067"/>
            <a:ext cx="2150140" cy="400110"/>
          </a:xfrm>
          <a:prstGeom prst="rect">
            <a:avLst/>
          </a:prstGeom>
          <a:noFill/>
        </p:spPr>
        <p:txBody>
          <a:bodyPr wrap="none" rtlCol="0">
            <a:spAutoFit/>
          </a:bodyPr>
          <a:lstStyle/>
          <a:p>
            <a:r>
              <a:rPr lang="en-US" sz="2000" b="1" dirty="0" err="1">
                <a:latin typeface="Avenir Book" charset="0"/>
                <a:ea typeface="Avenir Book" charset="0"/>
                <a:cs typeface="Avenir Book" charset="0"/>
              </a:rPr>
              <a:t>Métabarcodage</a:t>
            </a:r>
            <a:r>
              <a:rPr lang="en-US" sz="2000" b="1" dirty="0">
                <a:latin typeface="Avenir Book" charset="0"/>
                <a:ea typeface="Avenir Book" charset="0"/>
                <a:cs typeface="Avenir Book" charset="0"/>
              </a:rPr>
              <a:t>:</a:t>
            </a:r>
          </a:p>
        </p:txBody>
      </p:sp>
      <p:sp>
        <p:nvSpPr>
          <p:cNvPr id="14" name="TextBox 13"/>
          <p:cNvSpPr txBox="1"/>
          <p:nvPr/>
        </p:nvSpPr>
        <p:spPr>
          <a:xfrm>
            <a:off x="585830" y="576805"/>
            <a:ext cx="10664779" cy="369332"/>
          </a:xfrm>
          <a:prstGeom prst="rect">
            <a:avLst/>
          </a:prstGeom>
          <a:noFill/>
        </p:spPr>
        <p:txBody>
          <a:bodyPr wrap="none" rtlCol="0">
            <a:spAutoFit/>
          </a:bodyPr>
          <a:lstStyle/>
          <a:p>
            <a:r>
              <a:rPr lang="en-US" dirty="0">
                <a:latin typeface="Avenir Book" charset="0"/>
                <a:ea typeface="Avenir Book" charset="0"/>
                <a:cs typeface="Avenir Book" charset="0"/>
              </a:rPr>
              <a:t>Identifier </a:t>
            </a:r>
            <a:r>
              <a:rPr lang="en-US" dirty="0" err="1">
                <a:latin typeface="Avenir Book" charset="0"/>
                <a:ea typeface="Avenir Book" charset="0"/>
                <a:cs typeface="Avenir Book" charset="0"/>
              </a:rPr>
              <a:t>tous</a:t>
            </a:r>
            <a:r>
              <a:rPr lang="en-US" dirty="0">
                <a:latin typeface="Avenir Book" charset="0"/>
                <a:ea typeface="Avenir Book" charset="0"/>
                <a:cs typeface="Avenir Book" charset="0"/>
              </a:rPr>
              <a:t> les </a:t>
            </a:r>
            <a:r>
              <a:rPr lang="en-US" dirty="0" err="1">
                <a:latin typeface="Avenir Book" charset="0"/>
                <a:ea typeface="Avenir Book" charset="0"/>
                <a:cs typeface="Avenir Book" charset="0"/>
              </a:rPr>
              <a:t>organismes</a:t>
            </a:r>
            <a:r>
              <a:rPr lang="en-US" dirty="0">
                <a:latin typeface="Avenir Book" charset="0"/>
                <a:ea typeface="Avenir Book" charset="0"/>
                <a:cs typeface="Avenir Book" charset="0"/>
              </a:rPr>
              <a:t> dans un </a:t>
            </a:r>
            <a:r>
              <a:rPr lang="en-US" dirty="0" err="1">
                <a:latin typeface="Avenir Book" charset="0"/>
                <a:ea typeface="Avenir Book" charset="0"/>
                <a:cs typeface="Avenir Book" charset="0"/>
              </a:rPr>
              <a:t>échantillon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communautaire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en</a:t>
            </a:r>
            <a:r>
              <a:rPr lang="en-US" dirty="0">
                <a:latin typeface="Avenir Book" charset="0"/>
                <a:ea typeface="Avenir Book" charset="0"/>
                <a:cs typeface="Avenir Book" charset="0"/>
              </a:rPr>
              <a:t> les </a:t>
            </a:r>
            <a:r>
              <a:rPr lang="en-US" dirty="0" err="1">
                <a:latin typeface="Avenir Book" charset="0"/>
                <a:ea typeface="Avenir Book" charset="0"/>
                <a:cs typeface="Avenir Book" charset="0"/>
              </a:rPr>
              <a:t>codant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tous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en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une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seule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fois</a:t>
            </a:r>
            <a:endParaRPr lang="en-US" dirty="0">
              <a:latin typeface="Avenir Book" charset="0"/>
              <a:ea typeface="Avenir Book" charset="0"/>
              <a:cs typeface="Avenir Book" charset="0"/>
            </a:endParaRPr>
          </a:p>
        </p:txBody>
      </p:sp>
      <p:sp>
        <p:nvSpPr>
          <p:cNvPr id="25" name="TextBox 24"/>
          <p:cNvSpPr txBox="1"/>
          <p:nvPr/>
        </p:nvSpPr>
        <p:spPr>
          <a:xfrm>
            <a:off x="10609317" y="2357974"/>
            <a:ext cx="505267" cy="369332"/>
          </a:xfrm>
          <a:prstGeom prst="rect">
            <a:avLst/>
          </a:prstGeom>
          <a:noFill/>
        </p:spPr>
        <p:txBody>
          <a:bodyPr wrap="none" rtlCol="0">
            <a:spAutoFit/>
          </a:bodyPr>
          <a:lstStyle/>
          <a:p>
            <a:r>
              <a:rPr lang="en-US" dirty="0">
                <a:latin typeface="Avenir Book" charset="0"/>
                <a:ea typeface="Avenir Book" charset="0"/>
                <a:cs typeface="Avenir Book" charset="0"/>
              </a:rPr>
              <a:t>Sol</a:t>
            </a:r>
          </a:p>
        </p:txBody>
      </p:sp>
      <p:sp>
        <p:nvSpPr>
          <p:cNvPr id="27" name="TextBox 26"/>
          <p:cNvSpPr txBox="1"/>
          <p:nvPr/>
        </p:nvSpPr>
        <p:spPr>
          <a:xfrm>
            <a:off x="10460238" y="4512396"/>
            <a:ext cx="962123" cy="369332"/>
          </a:xfrm>
          <a:prstGeom prst="rect">
            <a:avLst/>
          </a:prstGeom>
          <a:noFill/>
        </p:spPr>
        <p:txBody>
          <a:bodyPr wrap="none" rtlCol="0">
            <a:spAutoFit/>
          </a:bodyPr>
          <a:lstStyle/>
          <a:p>
            <a:r>
              <a:rPr lang="en-US" dirty="0">
                <a:latin typeface="Avenir Book" charset="0"/>
                <a:ea typeface="Avenir Book" charset="0"/>
                <a:cs typeface="Avenir Book" charset="0"/>
              </a:rPr>
              <a:t>Bouche</a:t>
            </a:r>
          </a:p>
        </p:txBody>
      </p:sp>
      <p:sp>
        <p:nvSpPr>
          <p:cNvPr id="28" name="TextBox 27"/>
          <p:cNvSpPr txBox="1"/>
          <p:nvPr/>
        </p:nvSpPr>
        <p:spPr>
          <a:xfrm>
            <a:off x="454666" y="4615102"/>
            <a:ext cx="1371529" cy="369332"/>
          </a:xfrm>
          <a:prstGeom prst="rect">
            <a:avLst/>
          </a:prstGeom>
          <a:noFill/>
        </p:spPr>
        <p:txBody>
          <a:bodyPr wrap="none" rtlCol="0">
            <a:spAutoFit/>
          </a:bodyPr>
          <a:lstStyle/>
          <a:p>
            <a:r>
              <a:rPr lang="en-US" dirty="0" err="1">
                <a:latin typeface="Avenir Book" charset="0"/>
                <a:ea typeface="Avenir Book" charset="0"/>
                <a:cs typeface="Avenir Book" charset="0"/>
              </a:rPr>
              <a:t>Excréments</a:t>
            </a:r>
            <a:endParaRPr lang="en-US" dirty="0">
              <a:latin typeface="Avenir Book" charset="0"/>
              <a:ea typeface="Avenir Book" charset="0"/>
              <a:cs typeface="Avenir Book" charset="0"/>
            </a:endParaRPr>
          </a:p>
        </p:txBody>
      </p:sp>
      <p:pic>
        <p:nvPicPr>
          <p:cNvPr id="13" name="Picture 12">
            <a:extLst>
              <a:ext uri="{FF2B5EF4-FFF2-40B4-BE49-F238E27FC236}">
                <a16:creationId xmlns:a16="http://schemas.microsoft.com/office/drawing/2014/main" id="{90AB5E81-EF53-A940-BADA-B9AF9CCD08A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1816435" y="1796936"/>
            <a:ext cx="1914684" cy="1437451"/>
          </a:xfrm>
          <a:custGeom>
            <a:avLst/>
            <a:gdLst>
              <a:gd name="connsiteX0" fmla="*/ 465562 w 3720802"/>
              <a:gd name="connsiteY0" fmla="*/ 0 h 2793396"/>
              <a:gd name="connsiteX1" fmla="*/ 3255237 w 3720802"/>
              <a:gd name="connsiteY1" fmla="*/ 0 h 2793396"/>
              <a:gd name="connsiteX2" fmla="*/ 3349057 w 3720802"/>
              <a:gd name="connsiteY2" fmla="*/ 9458 h 2793396"/>
              <a:gd name="connsiteX3" fmla="*/ 3720802 w 3720802"/>
              <a:gd name="connsiteY3" fmla="*/ 465574 h 2793396"/>
              <a:gd name="connsiteX4" fmla="*/ 3720802 w 3720802"/>
              <a:gd name="connsiteY4" fmla="*/ 2327821 h 2793396"/>
              <a:gd name="connsiteX5" fmla="*/ 3255227 w 3720802"/>
              <a:gd name="connsiteY5" fmla="*/ 2793396 h 2793396"/>
              <a:gd name="connsiteX6" fmla="*/ 465572 w 3720802"/>
              <a:gd name="connsiteY6" fmla="*/ 2793396 h 2793396"/>
              <a:gd name="connsiteX7" fmla="*/ 9456 w 3720802"/>
              <a:gd name="connsiteY7" fmla="*/ 2421651 h 2793396"/>
              <a:gd name="connsiteX8" fmla="*/ 0 w 3720802"/>
              <a:gd name="connsiteY8" fmla="*/ 2327851 h 2793396"/>
              <a:gd name="connsiteX9" fmla="*/ 0 w 3720802"/>
              <a:gd name="connsiteY9" fmla="*/ 465544 h 2793396"/>
              <a:gd name="connsiteX10" fmla="*/ 9456 w 3720802"/>
              <a:gd name="connsiteY10" fmla="*/ 371745 h 2793396"/>
              <a:gd name="connsiteX11" fmla="*/ 371743 w 3720802"/>
              <a:gd name="connsiteY11" fmla="*/ 9458 h 2793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0802" h="2793396">
                <a:moveTo>
                  <a:pt x="465562" y="0"/>
                </a:moveTo>
                <a:lnTo>
                  <a:pt x="3255237" y="0"/>
                </a:lnTo>
                <a:lnTo>
                  <a:pt x="3349057" y="9458"/>
                </a:lnTo>
                <a:cubicBezTo>
                  <a:pt x="3561211" y="52871"/>
                  <a:pt x="3720802" y="240585"/>
                  <a:pt x="3720802" y="465574"/>
                </a:cubicBezTo>
                <a:lnTo>
                  <a:pt x="3720802" y="2327821"/>
                </a:lnTo>
                <a:cubicBezTo>
                  <a:pt x="3720802" y="2584951"/>
                  <a:pt x="3512357" y="2793396"/>
                  <a:pt x="3255227" y="2793396"/>
                </a:cubicBezTo>
                <a:lnTo>
                  <a:pt x="465572" y="2793396"/>
                </a:lnTo>
                <a:cubicBezTo>
                  <a:pt x="240584" y="2793396"/>
                  <a:pt x="52869" y="2633806"/>
                  <a:pt x="9456" y="2421651"/>
                </a:cubicBezTo>
                <a:lnTo>
                  <a:pt x="0" y="2327851"/>
                </a:lnTo>
                <a:lnTo>
                  <a:pt x="0" y="465544"/>
                </a:lnTo>
                <a:lnTo>
                  <a:pt x="9456" y="371745"/>
                </a:lnTo>
                <a:cubicBezTo>
                  <a:pt x="46667" y="189898"/>
                  <a:pt x="189896" y="46669"/>
                  <a:pt x="371743" y="9458"/>
                </a:cubicBezTo>
                <a:close/>
              </a:path>
            </a:pathLst>
          </a:custGeom>
          <a:effectLst>
            <a:softEdge rad="0"/>
          </a:effectLst>
        </p:spPr>
      </p:pic>
      <p:pic>
        <p:nvPicPr>
          <p:cNvPr id="20" name="Picture 19" descr="What Your Poop Is Telling You | Everyday Health">
            <a:extLst>
              <a:ext uri="{FF2B5EF4-FFF2-40B4-BE49-F238E27FC236}">
                <a16:creationId xmlns:a16="http://schemas.microsoft.com/office/drawing/2014/main" id="{825FDACA-A0C0-5B4A-9B43-43C99051D8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9048" r="25966"/>
          <a:stretch>
            <a:fillRect/>
          </a:stretch>
        </p:blipFill>
        <p:spPr bwMode="auto">
          <a:xfrm>
            <a:off x="2069857" y="3984778"/>
            <a:ext cx="1351280" cy="1689100"/>
          </a:xfrm>
          <a:custGeom>
            <a:avLst/>
            <a:gdLst>
              <a:gd name="connsiteX0" fmla="*/ 225218 w 1351280"/>
              <a:gd name="connsiteY0" fmla="*/ 0 h 1689100"/>
              <a:gd name="connsiteX1" fmla="*/ 1126062 w 1351280"/>
              <a:gd name="connsiteY1" fmla="*/ 0 h 1689100"/>
              <a:gd name="connsiteX2" fmla="*/ 1351280 w 1351280"/>
              <a:gd name="connsiteY2" fmla="*/ 225218 h 1689100"/>
              <a:gd name="connsiteX3" fmla="*/ 1351280 w 1351280"/>
              <a:gd name="connsiteY3" fmla="*/ 1463882 h 1689100"/>
              <a:gd name="connsiteX4" fmla="*/ 1126062 w 1351280"/>
              <a:gd name="connsiteY4" fmla="*/ 1689100 h 1689100"/>
              <a:gd name="connsiteX5" fmla="*/ 225218 w 1351280"/>
              <a:gd name="connsiteY5" fmla="*/ 1689100 h 1689100"/>
              <a:gd name="connsiteX6" fmla="*/ 0 w 1351280"/>
              <a:gd name="connsiteY6" fmla="*/ 1463882 h 1689100"/>
              <a:gd name="connsiteX7" fmla="*/ 0 w 1351280"/>
              <a:gd name="connsiteY7" fmla="*/ 225218 h 1689100"/>
              <a:gd name="connsiteX8" fmla="*/ 225218 w 1351280"/>
              <a:gd name="connsiteY8" fmla="*/ 0 h 1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1280" h="1689100">
                <a:moveTo>
                  <a:pt x="225218" y="0"/>
                </a:moveTo>
                <a:lnTo>
                  <a:pt x="1126062" y="0"/>
                </a:lnTo>
                <a:cubicBezTo>
                  <a:pt x="1250446" y="0"/>
                  <a:pt x="1351280" y="100834"/>
                  <a:pt x="1351280" y="225218"/>
                </a:cubicBezTo>
                <a:lnTo>
                  <a:pt x="1351280" y="1463882"/>
                </a:lnTo>
                <a:cubicBezTo>
                  <a:pt x="1351280" y="1588266"/>
                  <a:pt x="1250446" y="1689100"/>
                  <a:pt x="1126062" y="1689100"/>
                </a:cubicBezTo>
                <a:lnTo>
                  <a:pt x="225218" y="1689100"/>
                </a:lnTo>
                <a:cubicBezTo>
                  <a:pt x="100834" y="1689100"/>
                  <a:pt x="0" y="1588266"/>
                  <a:pt x="0" y="1463882"/>
                </a:cubicBezTo>
                <a:lnTo>
                  <a:pt x="0" y="225218"/>
                </a:lnTo>
                <a:cubicBezTo>
                  <a:pt x="0" y="100834"/>
                  <a:pt x="100834" y="0"/>
                  <a:pt x="225218" y="0"/>
                </a:cubicBezTo>
                <a:close/>
              </a:path>
            </a:pathLst>
          </a:custGeom>
          <a:noFill/>
          <a:extLst>
            <a:ext uri="{909E8E84-426E-40DD-AFC4-6F175D3DCCD1}">
              <a14:hiddenFill xmlns:a14="http://schemas.microsoft.com/office/drawing/2010/main">
                <a:solidFill>
                  <a:srgbClr val="FFFFFF"/>
                </a:solidFill>
              </a14:hiddenFill>
            </a:ext>
          </a:extLst>
        </p:spPr>
      </p:pic>
      <p:pic>
        <p:nvPicPr>
          <p:cNvPr id="29" name="Picture 28">
            <a:extLst>
              <a:ext uri="{FF2B5EF4-FFF2-40B4-BE49-F238E27FC236}">
                <a16:creationId xmlns:a16="http://schemas.microsoft.com/office/drawing/2014/main" id="{262BB411-CE78-534D-80C7-E641E52C59CD}"/>
              </a:ext>
            </a:extLst>
          </p:cNvPr>
          <p:cNvPicPr>
            <a:picLocks noChangeAspect="1"/>
          </p:cNvPicPr>
          <p:nvPr/>
        </p:nvPicPr>
        <p:blipFill>
          <a:blip r:embed="rId4"/>
          <a:srcRect/>
          <a:stretch>
            <a:fillRect/>
          </a:stretch>
        </p:blipFill>
        <p:spPr>
          <a:xfrm>
            <a:off x="8442133" y="1926725"/>
            <a:ext cx="1933432" cy="1307662"/>
          </a:xfrm>
          <a:custGeom>
            <a:avLst/>
            <a:gdLst>
              <a:gd name="connsiteX0" fmla="*/ 217948 w 1933432"/>
              <a:gd name="connsiteY0" fmla="*/ 0 h 1307662"/>
              <a:gd name="connsiteX1" fmla="*/ 1715484 w 1933432"/>
              <a:gd name="connsiteY1" fmla="*/ 0 h 1307662"/>
              <a:gd name="connsiteX2" fmla="*/ 1933432 w 1933432"/>
              <a:gd name="connsiteY2" fmla="*/ 217948 h 1307662"/>
              <a:gd name="connsiteX3" fmla="*/ 1933432 w 1933432"/>
              <a:gd name="connsiteY3" fmla="*/ 1089714 h 1307662"/>
              <a:gd name="connsiteX4" fmla="*/ 1715484 w 1933432"/>
              <a:gd name="connsiteY4" fmla="*/ 1307662 h 1307662"/>
              <a:gd name="connsiteX5" fmla="*/ 217948 w 1933432"/>
              <a:gd name="connsiteY5" fmla="*/ 1307662 h 1307662"/>
              <a:gd name="connsiteX6" fmla="*/ 0 w 1933432"/>
              <a:gd name="connsiteY6" fmla="*/ 1089714 h 1307662"/>
              <a:gd name="connsiteX7" fmla="*/ 0 w 1933432"/>
              <a:gd name="connsiteY7" fmla="*/ 217948 h 1307662"/>
              <a:gd name="connsiteX8" fmla="*/ 217948 w 1933432"/>
              <a:gd name="connsiteY8" fmla="*/ 0 h 130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3432" h="1307662">
                <a:moveTo>
                  <a:pt x="217948" y="0"/>
                </a:moveTo>
                <a:lnTo>
                  <a:pt x="1715484" y="0"/>
                </a:lnTo>
                <a:cubicBezTo>
                  <a:pt x="1835853" y="0"/>
                  <a:pt x="1933432" y="97579"/>
                  <a:pt x="1933432" y="217948"/>
                </a:cubicBezTo>
                <a:lnTo>
                  <a:pt x="1933432" y="1089714"/>
                </a:lnTo>
                <a:cubicBezTo>
                  <a:pt x="1933432" y="1210083"/>
                  <a:pt x="1835853" y="1307662"/>
                  <a:pt x="1715484" y="1307662"/>
                </a:cubicBezTo>
                <a:lnTo>
                  <a:pt x="217948" y="1307662"/>
                </a:lnTo>
                <a:cubicBezTo>
                  <a:pt x="97579" y="1307662"/>
                  <a:pt x="0" y="1210083"/>
                  <a:pt x="0" y="1089714"/>
                </a:cubicBezTo>
                <a:lnTo>
                  <a:pt x="0" y="217948"/>
                </a:lnTo>
                <a:cubicBezTo>
                  <a:pt x="0" y="97579"/>
                  <a:pt x="97579" y="0"/>
                  <a:pt x="217948" y="0"/>
                </a:cubicBezTo>
                <a:close/>
              </a:path>
            </a:pathLst>
          </a:custGeom>
        </p:spPr>
      </p:pic>
      <p:pic>
        <p:nvPicPr>
          <p:cNvPr id="33" name="Picture 32" descr="A picture containing dog, grass, outdoor, tree&#10;&#10;Description automatically generated">
            <a:extLst>
              <a:ext uri="{FF2B5EF4-FFF2-40B4-BE49-F238E27FC236}">
                <a16:creationId xmlns:a16="http://schemas.microsoft.com/office/drawing/2014/main" id="{AFEB43B3-4FCD-0D4F-ADDB-EED63E0AD0E6}"/>
              </a:ext>
            </a:extLst>
          </p:cNvPr>
          <p:cNvPicPr>
            <a:picLocks noChangeAspect="1"/>
          </p:cNvPicPr>
          <p:nvPr/>
        </p:nvPicPr>
        <p:blipFill>
          <a:blip r:embed="rId5"/>
          <a:srcRect l="14832" t="23876" r="29378" b="32624"/>
          <a:stretch>
            <a:fillRect/>
          </a:stretch>
        </p:blipFill>
        <p:spPr>
          <a:xfrm>
            <a:off x="8611746" y="3948016"/>
            <a:ext cx="1594206" cy="1767840"/>
          </a:xfrm>
          <a:custGeom>
            <a:avLst/>
            <a:gdLst>
              <a:gd name="connsiteX0" fmla="*/ 265706 w 1594206"/>
              <a:gd name="connsiteY0" fmla="*/ 0 h 1767840"/>
              <a:gd name="connsiteX1" fmla="*/ 1328500 w 1594206"/>
              <a:gd name="connsiteY1" fmla="*/ 0 h 1767840"/>
              <a:gd name="connsiteX2" fmla="*/ 1594206 w 1594206"/>
              <a:gd name="connsiteY2" fmla="*/ 265706 h 1767840"/>
              <a:gd name="connsiteX3" fmla="*/ 1594206 w 1594206"/>
              <a:gd name="connsiteY3" fmla="*/ 1502134 h 1767840"/>
              <a:gd name="connsiteX4" fmla="*/ 1328500 w 1594206"/>
              <a:gd name="connsiteY4" fmla="*/ 1767840 h 1767840"/>
              <a:gd name="connsiteX5" fmla="*/ 265706 w 1594206"/>
              <a:gd name="connsiteY5" fmla="*/ 1767840 h 1767840"/>
              <a:gd name="connsiteX6" fmla="*/ 0 w 1594206"/>
              <a:gd name="connsiteY6" fmla="*/ 1502134 h 1767840"/>
              <a:gd name="connsiteX7" fmla="*/ 0 w 1594206"/>
              <a:gd name="connsiteY7" fmla="*/ 265706 h 1767840"/>
              <a:gd name="connsiteX8" fmla="*/ 265706 w 1594206"/>
              <a:gd name="connsiteY8" fmla="*/ 0 h 1767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4206" h="1767840">
                <a:moveTo>
                  <a:pt x="265706" y="0"/>
                </a:moveTo>
                <a:lnTo>
                  <a:pt x="1328500" y="0"/>
                </a:lnTo>
                <a:cubicBezTo>
                  <a:pt x="1475245" y="0"/>
                  <a:pt x="1594206" y="118961"/>
                  <a:pt x="1594206" y="265706"/>
                </a:cubicBezTo>
                <a:lnTo>
                  <a:pt x="1594206" y="1502134"/>
                </a:lnTo>
                <a:cubicBezTo>
                  <a:pt x="1594206" y="1648879"/>
                  <a:pt x="1475245" y="1767840"/>
                  <a:pt x="1328500" y="1767840"/>
                </a:cubicBezTo>
                <a:lnTo>
                  <a:pt x="265706" y="1767840"/>
                </a:lnTo>
                <a:cubicBezTo>
                  <a:pt x="118961" y="1767840"/>
                  <a:pt x="0" y="1648879"/>
                  <a:pt x="0" y="1502134"/>
                </a:cubicBezTo>
                <a:lnTo>
                  <a:pt x="0" y="265706"/>
                </a:lnTo>
                <a:cubicBezTo>
                  <a:pt x="0" y="118961"/>
                  <a:pt x="118961" y="0"/>
                  <a:pt x="265706" y="0"/>
                </a:cubicBezTo>
                <a:close/>
              </a:path>
            </a:pathLst>
          </a:custGeom>
        </p:spPr>
      </p:pic>
      <p:sp>
        <p:nvSpPr>
          <p:cNvPr id="34" name="TextBox 33">
            <a:extLst>
              <a:ext uri="{FF2B5EF4-FFF2-40B4-BE49-F238E27FC236}">
                <a16:creationId xmlns:a16="http://schemas.microsoft.com/office/drawing/2014/main" id="{B30D744D-0100-E444-B42F-DDCC1D193820}"/>
              </a:ext>
            </a:extLst>
          </p:cNvPr>
          <p:cNvSpPr txBox="1"/>
          <p:nvPr/>
        </p:nvSpPr>
        <p:spPr>
          <a:xfrm>
            <a:off x="4440405" y="1270360"/>
            <a:ext cx="3669991" cy="5355312"/>
          </a:xfrm>
          <a:prstGeom prst="rect">
            <a:avLst/>
          </a:prstGeom>
          <a:noFill/>
        </p:spPr>
        <p:txBody>
          <a:bodyPr wrap="square">
            <a:spAutoFit/>
          </a:bodyPr>
          <a:lstStyle/>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GCTATGCAT</a:t>
            </a:r>
            <a:r>
              <a:rPr lang="en-US" dirty="0">
                <a:latin typeface="Courier New" charset="0"/>
                <a:ea typeface="Courier New" charset="0"/>
                <a:cs typeface="Courier New" charset="0"/>
              </a:rPr>
              <a:t>TTAGTCCC</a:t>
            </a:r>
            <a:endParaRPr lang="en-US" i="1"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CCTAAAATA</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sz="1800" dirty="0">
                <a:latin typeface="Courier New" charset="0"/>
                <a:ea typeface="Courier New" charset="0"/>
                <a:cs typeface="Courier New" charset="0"/>
              </a:rPr>
              <a:t>ATGACGT</a:t>
            </a:r>
            <a:r>
              <a:rPr lang="en-US" sz="1800" dirty="0">
                <a:solidFill>
                  <a:srgbClr val="558ED5"/>
                </a:solidFill>
                <a:latin typeface="Courier New" charset="0"/>
                <a:ea typeface="Courier New" charset="0"/>
                <a:cs typeface="Courier New" charset="0"/>
              </a:rPr>
              <a:t>GCTATGCAT</a:t>
            </a:r>
            <a:r>
              <a:rPr lang="en-US" sz="1800" dirty="0">
                <a:latin typeface="Courier New" charset="0"/>
                <a:ea typeface="Courier New" charset="0"/>
                <a:cs typeface="Courier New" charset="0"/>
              </a:rPr>
              <a:t>TTAGTCCC</a:t>
            </a:r>
            <a:endParaRPr lang="en-US" sz="1800" i="1" dirty="0">
              <a:latin typeface="Avenir Book" charset="0"/>
              <a:ea typeface="Avenir Book" charset="0"/>
              <a:cs typeface="Avenir Book" charset="0"/>
            </a:endParaRPr>
          </a:p>
          <a:p>
            <a:r>
              <a:rPr lang="en-US" sz="1800" dirty="0">
                <a:latin typeface="Courier New" charset="0"/>
                <a:ea typeface="Courier New" charset="0"/>
                <a:cs typeface="Courier New" charset="0"/>
              </a:rPr>
              <a:t>ATGACGT</a:t>
            </a:r>
            <a:r>
              <a:rPr lang="en-US" sz="1800" dirty="0">
                <a:solidFill>
                  <a:srgbClr val="558ED5"/>
                </a:solidFill>
                <a:latin typeface="Courier New" charset="0"/>
                <a:ea typeface="Courier New" charset="0"/>
                <a:cs typeface="Courier New" charset="0"/>
              </a:rPr>
              <a:t>AAAGACTCC</a:t>
            </a:r>
            <a:r>
              <a:rPr lang="en-US" sz="1800" dirty="0">
                <a:latin typeface="Courier New" charset="0"/>
                <a:ea typeface="Courier New" charset="0"/>
                <a:cs typeface="Courier New" charset="0"/>
              </a:rPr>
              <a:t>TTAGTCCC</a:t>
            </a:r>
            <a:endParaRPr lang="en-US" sz="1800" dirty="0">
              <a:latin typeface="Avenir Book" charset="0"/>
              <a:ea typeface="Avenir Book" charset="0"/>
              <a:cs typeface="Avenir Book" charset="0"/>
            </a:endParaRPr>
          </a:p>
          <a:p>
            <a:r>
              <a:rPr lang="en-US" sz="1800" dirty="0">
                <a:latin typeface="Courier New" charset="0"/>
                <a:ea typeface="Courier New" charset="0"/>
                <a:cs typeface="Courier New" charset="0"/>
              </a:rPr>
              <a:t>ATGACGT</a:t>
            </a:r>
            <a:r>
              <a:rPr lang="en-US" sz="1800" dirty="0">
                <a:solidFill>
                  <a:srgbClr val="558ED5"/>
                </a:solidFill>
                <a:latin typeface="Courier New" charset="0"/>
                <a:ea typeface="Courier New" charset="0"/>
                <a:cs typeface="Courier New" charset="0"/>
              </a:rPr>
              <a:t>CCCGATAGT</a:t>
            </a:r>
            <a:r>
              <a:rPr lang="en-US" sz="1800" dirty="0">
                <a:latin typeface="Courier New" charset="0"/>
                <a:ea typeface="Courier New" charset="0"/>
                <a:cs typeface="Courier New" charset="0"/>
              </a:rPr>
              <a:t>TTAGTCCC</a:t>
            </a:r>
            <a:endParaRPr lang="en-US" sz="1800" dirty="0">
              <a:latin typeface="Avenir Book" charset="0"/>
              <a:ea typeface="Avenir Book" charset="0"/>
              <a:cs typeface="Avenir Book" charset="0"/>
            </a:endParaRPr>
          </a:p>
          <a:p>
            <a:r>
              <a:rPr lang="en-US" sz="1800" dirty="0">
                <a:latin typeface="Courier New" charset="0"/>
                <a:ea typeface="Courier New" charset="0"/>
                <a:cs typeface="Courier New" charset="0"/>
              </a:rPr>
              <a:t>ATGACGT</a:t>
            </a:r>
            <a:r>
              <a:rPr lang="en-US" sz="1800" dirty="0">
                <a:solidFill>
                  <a:srgbClr val="558ED5"/>
                </a:solidFill>
                <a:latin typeface="Courier New" charset="0"/>
                <a:ea typeface="Courier New" charset="0"/>
                <a:cs typeface="Courier New" charset="0"/>
              </a:rPr>
              <a:t>CCTAAAATA</a:t>
            </a:r>
            <a:r>
              <a:rPr lang="en-US" sz="1800" dirty="0">
                <a:latin typeface="Courier New" charset="0"/>
                <a:ea typeface="Courier New" charset="0"/>
                <a:cs typeface="Courier New" charset="0"/>
              </a:rPr>
              <a:t>TTAGTCCC</a:t>
            </a:r>
            <a:endParaRPr lang="en-US" sz="1800"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AAAGACTCC</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dirty="0">
                <a:latin typeface="Courier New" charset="0"/>
                <a:ea typeface="Courier New" charset="0"/>
                <a:cs typeface="Courier New" charset="0"/>
              </a:rPr>
              <a:t>ATGACGT</a:t>
            </a:r>
            <a:r>
              <a:rPr lang="en-US" dirty="0">
                <a:solidFill>
                  <a:srgbClr val="558ED5"/>
                </a:solidFill>
                <a:latin typeface="Courier New" charset="0"/>
                <a:ea typeface="Courier New" charset="0"/>
                <a:cs typeface="Courier New" charset="0"/>
              </a:rPr>
              <a:t>CCCGATAGT</a:t>
            </a:r>
            <a:r>
              <a:rPr lang="en-US" dirty="0">
                <a:latin typeface="Courier New" charset="0"/>
                <a:ea typeface="Courier New" charset="0"/>
                <a:cs typeface="Courier New" charset="0"/>
              </a:rPr>
              <a:t>TTAGTCCC</a:t>
            </a:r>
            <a:endParaRPr lang="en-US" dirty="0">
              <a:latin typeface="Avenir Book" charset="0"/>
              <a:ea typeface="Avenir Book" charset="0"/>
              <a:cs typeface="Avenir Book" charset="0"/>
            </a:endParaRPr>
          </a:p>
          <a:p>
            <a:r>
              <a:rPr lang="en-US" sz="1800" dirty="0">
                <a:latin typeface="Courier New" charset="0"/>
                <a:ea typeface="Courier New" charset="0"/>
                <a:cs typeface="Courier New" charset="0"/>
              </a:rPr>
              <a:t>ATGACGT</a:t>
            </a:r>
            <a:r>
              <a:rPr lang="en-US" sz="1800" dirty="0">
                <a:solidFill>
                  <a:srgbClr val="558ED5"/>
                </a:solidFill>
                <a:latin typeface="Courier New" charset="0"/>
                <a:ea typeface="Courier New" charset="0"/>
                <a:cs typeface="Courier New" charset="0"/>
              </a:rPr>
              <a:t>ATATACCGT</a:t>
            </a:r>
            <a:r>
              <a:rPr lang="en-US" sz="1800" dirty="0">
                <a:latin typeface="Courier New" charset="0"/>
                <a:ea typeface="Courier New" charset="0"/>
                <a:cs typeface="Courier New" charset="0"/>
              </a:rPr>
              <a:t>TTAGTCCC</a:t>
            </a:r>
          </a:p>
        </p:txBody>
      </p:sp>
      <p:sp>
        <p:nvSpPr>
          <p:cNvPr id="35" name="TextBox 34">
            <a:extLst>
              <a:ext uri="{FF2B5EF4-FFF2-40B4-BE49-F238E27FC236}">
                <a16:creationId xmlns:a16="http://schemas.microsoft.com/office/drawing/2014/main" id="{F61A5757-CF0A-CE40-8AA3-D4B748009224}"/>
              </a:ext>
            </a:extLst>
          </p:cNvPr>
          <p:cNvSpPr txBox="1"/>
          <p:nvPr/>
        </p:nvSpPr>
        <p:spPr>
          <a:xfrm>
            <a:off x="454666" y="2211224"/>
            <a:ext cx="1244893" cy="369332"/>
          </a:xfrm>
          <a:prstGeom prst="rect">
            <a:avLst/>
          </a:prstGeom>
          <a:noFill/>
        </p:spPr>
        <p:txBody>
          <a:bodyPr wrap="none" rtlCol="0">
            <a:spAutoFit/>
          </a:bodyPr>
          <a:lstStyle/>
          <a:p>
            <a:r>
              <a:rPr lang="en-US" dirty="0" err="1">
                <a:latin typeface="Avenir Book" charset="0"/>
                <a:ea typeface="Avenir Book" charset="0"/>
                <a:cs typeface="Avenir Book" charset="0"/>
              </a:rPr>
              <a:t>Nourriture</a:t>
            </a:r>
            <a:endParaRPr lang="en-US" dirty="0">
              <a:latin typeface="Avenir Book" charset="0"/>
              <a:ea typeface="Avenir Book" charset="0"/>
              <a:cs typeface="Avenir Book" charset="0"/>
            </a:endParaRPr>
          </a:p>
        </p:txBody>
      </p:sp>
    </p:spTree>
    <p:extLst>
      <p:ext uri="{BB962C8B-B14F-4D97-AF65-F5344CB8AC3E}">
        <p14:creationId xmlns:p14="http://schemas.microsoft.com/office/powerpoint/2010/main" val="13864186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Screen Shot 2014-11-13 at 2.47.24 AM.png">
            <a:extLst>
              <a:ext uri="{FF2B5EF4-FFF2-40B4-BE49-F238E27FC236}">
                <a16:creationId xmlns:a16="http://schemas.microsoft.com/office/drawing/2014/main" id="{6BCFEB59-3B24-884B-B752-531FDA4BD3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909" y="1330960"/>
            <a:ext cx="6527400" cy="8185004"/>
          </a:xfrm>
          <a:prstGeom prst="rect">
            <a:avLst/>
          </a:prstGeom>
        </p:spPr>
      </p:pic>
      <p:sp>
        <p:nvSpPr>
          <p:cNvPr id="18" name="TextBox 17">
            <a:extLst>
              <a:ext uri="{FF2B5EF4-FFF2-40B4-BE49-F238E27FC236}">
                <a16:creationId xmlns:a16="http://schemas.microsoft.com/office/drawing/2014/main" id="{12E7A4DB-2A3B-FD4F-890F-46C9662EF59D}"/>
              </a:ext>
            </a:extLst>
          </p:cNvPr>
          <p:cNvSpPr txBox="1"/>
          <p:nvPr/>
        </p:nvSpPr>
        <p:spPr>
          <a:xfrm>
            <a:off x="86482" y="118348"/>
            <a:ext cx="2656689" cy="400110"/>
          </a:xfrm>
          <a:prstGeom prst="rect">
            <a:avLst/>
          </a:prstGeom>
          <a:noFill/>
        </p:spPr>
        <p:txBody>
          <a:bodyPr wrap="none" rtlCol="0">
            <a:spAutoFit/>
          </a:bodyPr>
          <a:lstStyle/>
          <a:p>
            <a:r>
              <a:rPr lang="en-US" sz="2000" b="1" dirty="0" err="1">
                <a:latin typeface="Avenir Book" charset="0"/>
                <a:ea typeface="Avenir Book" charset="0"/>
                <a:cs typeface="Avenir Book" charset="0"/>
              </a:rPr>
              <a:t>Métabarcodage</a:t>
            </a:r>
            <a:r>
              <a:rPr lang="en-US" sz="2000" b="1" dirty="0">
                <a:latin typeface="Avenir Book" charset="0"/>
                <a:ea typeface="Avenir Book" charset="0"/>
                <a:cs typeface="Avenir Book" charset="0"/>
              </a:rPr>
              <a:t> 16S </a:t>
            </a:r>
          </a:p>
        </p:txBody>
      </p:sp>
      <p:sp>
        <p:nvSpPr>
          <p:cNvPr id="23" name="TextBox 22">
            <a:extLst>
              <a:ext uri="{FF2B5EF4-FFF2-40B4-BE49-F238E27FC236}">
                <a16:creationId xmlns:a16="http://schemas.microsoft.com/office/drawing/2014/main" id="{5B306662-180E-374F-9D3D-56BDBE90742E}"/>
              </a:ext>
            </a:extLst>
          </p:cNvPr>
          <p:cNvSpPr txBox="1"/>
          <p:nvPr/>
        </p:nvSpPr>
        <p:spPr>
          <a:xfrm>
            <a:off x="340831" y="749850"/>
            <a:ext cx="11307136" cy="646331"/>
          </a:xfrm>
          <a:prstGeom prst="rect">
            <a:avLst/>
          </a:prstGeom>
          <a:noFill/>
        </p:spPr>
        <p:txBody>
          <a:bodyPr wrap="square" rtlCol="0">
            <a:spAutoFit/>
          </a:bodyPr>
          <a:lstStyle/>
          <a:p>
            <a:r>
              <a:rPr lang="en-US" dirty="0">
                <a:latin typeface="Avenir Book" charset="0"/>
                <a:ea typeface="Avenir Book" charset="0"/>
                <a:cs typeface="Avenir Book" charset="0"/>
              </a:rPr>
              <a:t>Identifier </a:t>
            </a:r>
            <a:r>
              <a:rPr lang="en-US" dirty="0" err="1">
                <a:latin typeface="Avenir Book" charset="0"/>
                <a:ea typeface="Avenir Book" charset="0"/>
                <a:cs typeface="Avenir Book" charset="0"/>
              </a:rPr>
              <a:t>toutes</a:t>
            </a:r>
            <a:r>
              <a:rPr lang="en-US" dirty="0">
                <a:latin typeface="Avenir Book" charset="0"/>
                <a:ea typeface="Avenir Book" charset="0"/>
                <a:cs typeface="Avenir Book" charset="0"/>
              </a:rPr>
              <a:t> les </a:t>
            </a:r>
            <a:r>
              <a:rPr lang="en-US" dirty="0" err="1">
                <a:latin typeface="Avenir Book" charset="0"/>
                <a:ea typeface="Avenir Book" charset="0"/>
                <a:cs typeface="Avenir Book" charset="0"/>
              </a:rPr>
              <a:t>bactéries</a:t>
            </a:r>
            <a:r>
              <a:rPr lang="en-US" dirty="0">
                <a:latin typeface="Avenir Book" charset="0"/>
                <a:ea typeface="Avenir Book" charset="0"/>
                <a:cs typeface="Avenir Book" charset="0"/>
              </a:rPr>
              <a:t> dans un </a:t>
            </a:r>
            <a:r>
              <a:rPr lang="en-US" dirty="0" err="1">
                <a:latin typeface="Avenir Book" charset="0"/>
                <a:ea typeface="Avenir Book" charset="0"/>
                <a:cs typeface="Avenir Book" charset="0"/>
              </a:rPr>
              <a:t>échantillon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communautaire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en</a:t>
            </a:r>
            <a:r>
              <a:rPr lang="en-US" dirty="0">
                <a:latin typeface="Avenir Book" charset="0"/>
                <a:ea typeface="Avenir Book" charset="0"/>
                <a:cs typeface="Avenir Book" charset="0"/>
              </a:rPr>
              <a:t> les </a:t>
            </a:r>
            <a:r>
              <a:rPr lang="en-US" dirty="0" err="1">
                <a:latin typeface="Avenir Book" charset="0"/>
                <a:ea typeface="Avenir Book" charset="0"/>
                <a:cs typeface="Avenir Book" charset="0"/>
              </a:rPr>
              <a:t>codant</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toutes</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en</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une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seule</a:t>
            </a:r>
            <a:r>
              <a:rPr lang="en-US" dirty="0">
                <a:latin typeface="Avenir Book" charset="0"/>
                <a:ea typeface="Avenir Book" charset="0"/>
                <a:cs typeface="Avenir Book" charset="0"/>
              </a:rPr>
              <a:t> </a:t>
            </a:r>
            <a:r>
              <a:rPr lang="en-US" dirty="0" err="1">
                <a:latin typeface="Avenir Book" charset="0"/>
                <a:ea typeface="Avenir Book" charset="0"/>
                <a:cs typeface="Avenir Book" charset="0"/>
              </a:rPr>
              <a:t>fois</a:t>
            </a:r>
            <a:r>
              <a:rPr lang="en-US" dirty="0">
                <a:latin typeface="Avenir Book" charset="0"/>
                <a:ea typeface="Avenir Book" charset="0"/>
                <a:cs typeface="Avenir Book" charset="0"/>
              </a:rPr>
              <a:t> avec le code-barres de </a:t>
            </a:r>
            <a:r>
              <a:rPr lang="en-US" dirty="0" err="1">
                <a:latin typeface="Avenir Book" charset="0"/>
                <a:ea typeface="Avenir Book" charset="0"/>
                <a:cs typeface="Avenir Book" charset="0"/>
              </a:rPr>
              <a:t>l'ARNr</a:t>
            </a:r>
            <a:r>
              <a:rPr lang="en-US" dirty="0">
                <a:latin typeface="Avenir Book" charset="0"/>
                <a:ea typeface="Avenir Book" charset="0"/>
                <a:cs typeface="Avenir Book" charset="0"/>
              </a:rPr>
              <a:t> 16S</a:t>
            </a:r>
          </a:p>
        </p:txBody>
      </p:sp>
      <p:sp>
        <p:nvSpPr>
          <p:cNvPr id="28" name="Rectangle 27">
            <a:extLst>
              <a:ext uri="{FF2B5EF4-FFF2-40B4-BE49-F238E27FC236}">
                <a16:creationId xmlns:a16="http://schemas.microsoft.com/office/drawing/2014/main" id="{2054C126-1FCB-8A48-AC80-E9C19791B84A}"/>
              </a:ext>
            </a:extLst>
          </p:cNvPr>
          <p:cNvSpPr/>
          <p:nvPr/>
        </p:nvSpPr>
        <p:spPr>
          <a:xfrm>
            <a:off x="4023540" y="5688904"/>
            <a:ext cx="1970859" cy="367432"/>
          </a:xfrm>
          <a:prstGeom prst="rect">
            <a:avLst/>
          </a:prstGeom>
          <a:solidFill>
            <a:srgbClr val="EBEBE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Book" charset="0"/>
              <a:ea typeface="Avenir Book" charset="0"/>
              <a:cs typeface="Avenir Book" charset="0"/>
            </a:endParaRPr>
          </a:p>
        </p:txBody>
      </p:sp>
      <p:sp>
        <p:nvSpPr>
          <p:cNvPr id="29" name="Rectangle 28">
            <a:extLst>
              <a:ext uri="{FF2B5EF4-FFF2-40B4-BE49-F238E27FC236}">
                <a16:creationId xmlns:a16="http://schemas.microsoft.com/office/drawing/2014/main" id="{47234142-AFAD-5C43-B104-FBDE21F3465E}"/>
              </a:ext>
            </a:extLst>
          </p:cNvPr>
          <p:cNvSpPr/>
          <p:nvPr/>
        </p:nvSpPr>
        <p:spPr>
          <a:xfrm>
            <a:off x="654050" y="5737566"/>
            <a:ext cx="1314332" cy="376244"/>
          </a:xfrm>
          <a:prstGeom prst="rect">
            <a:avLst/>
          </a:prstGeom>
          <a:solidFill>
            <a:srgbClr val="EBEBEB"/>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venir Book" charset="0"/>
              <a:ea typeface="Avenir Book" charset="0"/>
              <a:cs typeface="Avenir Book" charset="0"/>
            </a:endParaRPr>
          </a:p>
        </p:txBody>
      </p:sp>
      <p:sp>
        <p:nvSpPr>
          <p:cNvPr id="30" name="Rectangle 29">
            <a:extLst>
              <a:ext uri="{FF2B5EF4-FFF2-40B4-BE49-F238E27FC236}">
                <a16:creationId xmlns:a16="http://schemas.microsoft.com/office/drawing/2014/main" id="{DAB575CF-FC82-004B-B4AE-971FDD3939C3}"/>
              </a:ext>
            </a:extLst>
          </p:cNvPr>
          <p:cNvSpPr/>
          <p:nvPr/>
        </p:nvSpPr>
        <p:spPr>
          <a:xfrm>
            <a:off x="-2241" y="6056336"/>
            <a:ext cx="6512331" cy="320831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venir Book" charset="0"/>
              <a:ea typeface="Avenir Book" charset="0"/>
              <a:cs typeface="Avenir Book" charset="0"/>
            </a:endParaRPr>
          </a:p>
        </p:txBody>
      </p:sp>
      <p:sp>
        <p:nvSpPr>
          <p:cNvPr id="31" name="Rectangle 30">
            <a:extLst>
              <a:ext uri="{FF2B5EF4-FFF2-40B4-BE49-F238E27FC236}">
                <a16:creationId xmlns:a16="http://schemas.microsoft.com/office/drawing/2014/main" id="{1109C198-0279-1A44-9CB2-98DAE15B8C67}"/>
              </a:ext>
            </a:extLst>
          </p:cNvPr>
          <p:cNvSpPr/>
          <p:nvPr/>
        </p:nvSpPr>
        <p:spPr>
          <a:xfrm>
            <a:off x="-2241" y="6479893"/>
            <a:ext cx="2421304" cy="276999"/>
          </a:xfrm>
          <a:prstGeom prst="rect">
            <a:avLst/>
          </a:prstGeom>
        </p:spPr>
        <p:txBody>
          <a:bodyPr wrap="none">
            <a:spAutoFit/>
          </a:bodyPr>
          <a:lstStyle/>
          <a:p>
            <a:r>
              <a:rPr lang="en-US" sz="1200" dirty="0">
                <a:latin typeface="Avenir Book" charset="0"/>
                <a:ea typeface="Avenir Book" charset="0"/>
                <a:cs typeface="Avenir Book" charset="0"/>
              </a:rPr>
              <a:t>Morgan and </a:t>
            </a:r>
            <a:r>
              <a:rPr lang="en-US" sz="1200" dirty="0" err="1">
                <a:latin typeface="Avenir Book" charset="0"/>
                <a:ea typeface="Avenir Book" charset="0"/>
                <a:cs typeface="Avenir Book" charset="0"/>
              </a:rPr>
              <a:t>Huttenhower</a:t>
            </a:r>
            <a:r>
              <a:rPr lang="en-US" sz="1200" dirty="0">
                <a:latin typeface="Avenir Book" charset="0"/>
                <a:ea typeface="Avenir Book" charset="0"/>
                <a:cs typeface="Avenir Book" charset="0"/>
              </a:rPr>
              <a:t> (2012)</a:t>
            </a:r>
          </a:p>
        </p:txBody>
      </p:sp>
      <p:pic>
        <p:nvPicPr>
          <p:cNvPr id="35" name="Picture 34">
            <a:extLst>
              <a:ext uri="{FF2B5EF4-FFF2-40B4-BE49-F238E27FC236}">
                <a16:creationId xmlns:a16="http://schemas.microsoft.com/office/drawing/2014/main" id="{D8A40B43-0E81-CF48-81C2-436B2C9CC00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a:xfrm>
            <a:off x="6852399" y="1760174"/>
            <a:ext cx="1914684" cy="1437451"/>
          </a:xfrm>
          <a:custGeom>
            <a:avLst/>
            <a:gdLst>
              <a:gd name="connsiteX0" fmla="*/ 465562 w 3720802"/>
              <a:gd name="connsiteY0" fmla="*/ 0 h 2793396"/>
              <a:gd name="connsiteX1" fmla="*/ 3255237 w 3720802"/>
              <a:gd name="connsiteY1" fmla="*/ 0 h 2793396"/>
              <a:gd name="connsiteX2" fmla="*/ 3349057 w 3720802"/>
              <a:gd name="connsiteY2" fmla="*/ 9458 h 2793396"/>
              <a:gd name="connsiteX3" fmla="*/ 3720802 w 3720802"/>
              <a:gd name="connsiteY3" fmla="*/ 465574 h 2793396"/>
              <a:gd name="connsiteX4" fmla="*/ 3720802 w 3720802"/>
              <a:gd name="connsiteY4" fmla="*/ 2327821 h 2793396"/>
              <a:gd name="connsiteX5" fmla="*/ 3255227 w 3720802"/>
              <a:gd name="connsiteY5" fmla="*/ 2793396 h 2793396"/>
              <a:gd name="connsiteX6" fmla="*/ 465572 w 3720802"/>
              <a:gd name="connsiteY6" fmla="*/ 2793396 h 2793396"/>
              <a:gd name="connsiteX7" fmla="*/ 9456 w 3720802"/>
              <a:gd name="connsiteY7" fmla="*/ 2421651 h 2793396"/>
              <a:gd name="connsiteX8" fmla="*/ 0 w 3720802"/>
              <a:gd name="connsiteY8" fmla="*/ 2327851 h 2793396"/>
              <a:gd name="connsiteX9" fmla="*/ 0 w 3720802"/>
              <a:gd name="connsiteY9" fmla="*/ 465544 h 2793396"/>
              <a:gd name="connsiteX10" fmla="*/ 9456 w 3720802"/>
              <a:gd name="connsiteY10" fmla="*/ 371745 h 2793396"/>
              <a:gd name="connsiteX11" fmla="*/ 371743 w 3720802"/>
              <a:gd name="connsiteY11" fmla="*/ 9458 h 2793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0802" h="2793396">
                <a:moveTo>
                  <a:pt x="465562" y="0"/>
                </a:moveTo>
                <a:lnTo>
                  <a:pt x="3255237" y="0"/>
                </a:lnTo>
                <a:lnTo>
                  <a:pt x="3349057" y="9458"/>
                </a:lnTo>
                <a:cubicBezTo>
                  <a:pt x="3561211" y="52871"/>
                  <a:pt x="3720802" y="240585"/>
                  <a:pt x="3720802" y="465574"/>
                </a:cubicBezTo>
                <a:lnTo>
                  <a:pt x="3720802" y="2327821"/>
                </a:lnTo>
                <a:cubicBezTo>
                  <a:pt x="3720802" y="2584951"/>
                  <a:pt x="3512357" y="2793396"/>
                  <a:pt x="3255227" y="2793396"/>
                </a:cubicBezTo>
                <a:lnTo>
                  <a:pt x="465572" y="2793396"/>
                </a:lnTo>
                <a:cubicBezTo>
                  <a:pt x="240584" y="2793396"/>
                  <a:pt x="52869" y="2633806"/>
                  <a:pt x="9456" y="2421651"/>
                </a:cubicBezTo>
                <a:lnTo>
                  <a:pt x="0" y="2327851"/>
                </a:lnTo>
                <a:lnTo>
                  <a:pt x="0" y="465544"/>
                </a:lnTo>
                <a:lnTo>
                  <a:pt x="9456" y="371745"/>
                </a:lnTo>
                <a:cubicBezTo>
                  <a:pt x="46667" y="189898"/>
                  <a:pt x="189896" y="46669"/>
                  <a:pt x="371743" y="9458"/>
                </a:cubicBezTo>
                <a:close/>
              </a:path>
            </a:pathLst>
          </a:custGeom>
          <a:effectLst>
            <a:softEdge rad="0"/>
          </a:effectLst>
        </p:spPr>
      </p:pic>
      <p:pic>
        <p:nvPicPr>
          <p:cNvPr id="36" name="Picture 35" descr="What Your Poop Is Telling You | Everyday Health">
            <a:extLst>
              <a:ext uri="{FF2B5EF4-FFF2-40B4-BE49-F238E27FC236}">
                <a16:creationId xmlns:a16="http://schemas.microsoft.com/office/drawing/2014/main" id="{57B5C1F9-03C5-A949-97B8-28040A7963D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l="29048" r="25966"/>
          <a:stretch>
            <a:fillRect/>
          </a:stretch>
        </p:blipFill>
        <p:spPr bwMode="auto">
          <a:xfrm>
            <a:off x="7134101" y="3908646"/>
            <a:ext cx="1351280" cy="1689100"/>
          </a:xfrm>
          <a:custGeom>
            <a:avLst/>
            <a:gdLst>
              <a:gd name="connsiteX0" fmla="*/ 225218 w 1351280"/>
              <a:gd name="connsiteY0" fmla="*/ 0 h 1689100"/>
              <a:gd name="connsiteX1" fmla="*/ 1126062 w 1351280"/>
              <a:gd name="connsiteY1" fmla="*/ 0 h 1689100"/>
              <a:gd name="connsiteX2" fmla="*/ 1351280 w 1351280"/>
              <a:gd name="connsiteY2" fmla="*/ 225218 h 1689100"/>
              <a:gd name="connsiteX3" fmla="*/ 1351280 w 1351280"/>
              <a:gd name="connsiteY3" fmla="*/ 1463882 h 1689100"/>
              <a:gd name="connsiteX4" fmla="*/ 1126062 w 1351280"/>
              <a:gd name="connsiteY4" fmla="*/ 1689100 h 1689100"/>
              <a:gd name="connsiteX5" fmla="*/ 225218 w 1351280"/>
              <a:gd name="connsiteY5" fmla="*/ 1689100 h 1689100"/>
              <a:gd name="connsiteX6" fmla="*/ 0 w 1351280"/>
              <a:gd name="connsiteY6" fmla="*/ 1463882 h 1689100"/>
              <a:gd name="connsiteX7" fmla="*/ 0 w 1351280"/>
              <a:gd name="connsiteY7" fmla="*/ 225218 h 1689100"/>
              <a:gd name="connsiteX8" fmla="*/ 225218 w 1351280"/>
              <a:gd name="connsiteY8" fmla="*/ 0 h 1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51280" h="1689100">
                <a:moveTo>
                  <a:pt x="225218" y="0"/>
                </a:moveTo>
                <a:lnTo>
                  <a:pt x="1126062" y="0"/>
                </a:lnTo>
                <a:cubicBezTo>
                  <a:pt x="1250446" y="0"/>
                  <a:pt x="1351280" y="100834"/>
                  <a:pt x="1351280" y="225218"/>
                </a:cubicBezTo>
                <a:lnTo>
                  <a:pt x="1351280" y="1463882"/>
                </a:lnTo>
                <a:cubicBezTo>
                  <a:pt x="1351280" y="1588266"/>
                  <a:pt x="1250446" y="1689100"/>
                  <a:pt x="1126062" y="1689100"/>
                </a:cubicBezTo>
                <a:lnTo>
                  <a:pt x="225218" y="1689100"/>
                </a:lnTo>
                <a:cubicBezTo>
                  <a:pt x="100834" y="1689100"/>
                  <a:pt x="0" y="1588266"/>
                  <a:pt x="0" y="1463882"/>
                </a:cubicBezTo>
                <a:lnTo>
                  <a:pt x="0" y="225218"/>
                </a:lnTo>
                <a:cubicBezTo>
                  <a:pt x="0" y="100834"/>
                  <a:pt x="100834" y="0"/>
                  <a:pt x="225218" y="0"/>
                </a:cubicBezTo>
                <a:close/>
              </a:path>
            </a:pathLst>
          </a:custGeom>
          <a:noFill/>
          <a:extLst>
            <a:ext uri="{909E8E84-426E-40DD-AFC4-6F175D3DCCD1}">
              <a14:hiddenFill xmlns:a14="http://schemas.microsoft.com/office/drawing/2010/main">
                <a:solidFill>
                  <a:srgbClr val="FFFFFF"/>
                </a:solidFill>
              </a14:hiddenFill>
            </a:ext>
          </a:extLst>
        </p:spPr>
      </p:pic>
      <p:pic>
        <p:nvPicPr>
          <p:cNvPr id="37" name="Picture 36">
            <a:extLst>
              <a:ext uri="{FF2B5EF4-FFF2-40B4-BE49-F238E27FC236}">
                <a16:creationId xmlns:a16="http://schemas.microsoft.com/office/drawing/2014/main" id="{341DD829-6903-144E-B809-BAA588B5BB8B}"/>
              </a:ext>
            </a:extLst>
          </p:cNvPr>
          <p:cNvPicPr>
            <a:picLocks noChangeAspect="1"/>
          </p:cNvPicPr>
          <p:nvPr/>
        </p:nvPicPr>
        <p:blipFill>
          <a:blip r:embed="rId6"/>
          <a:srcRect/>
          <a:stretch>
            <a:fillRect/>
          </a:stretch>
        </p:blipFill>
        <p:spPr>
          <a:xfrm>
            <a:off x="9021253" y="1760174"/>
            <a:ext cx="1933432" cy="1307662"/>
          </a:xfrm>
          <a:custGeom>
            <a:avLst/>
            <a:gdLst>
              <a:gd name="connsiteX0" fmla="*/ 217948 w 1933432"/>
              <a:gd name="connsiteY0" fmla="*/ 0 h 1307662"/>
              <a:gd name="connsiteX1" fmla="*/ 1715484 w 1933432"/>
              <a:gd name="connsiteY1" fmla="*/ 0 h 1307662"/>
              <a:gd name="connsiteX2" fmla="*/ 1933432 w 1933432"/>
              <a:gd name="connsiteY2" fmla="*/ 217948 h 1307662"/>
              <a:gd name="connsiteX3" fmla="*/ 1933432 w 1933432"/>
              <a:gd name="connsiteY3" fmla="*/ 1089714 h 1307662"/>
              <a:gd name="connsiteX4" fmla="*/ 1715484 w 1933432"/>
              <a:gd name="connsiteY4" fmla="*/ 1307662 h 1307662"/>
              <a:gd name="connsiteX5" fmla="*/ 217948 w 1933432"/>
              <a:gd name="connsiteY5" fmla="*/ 1307662 h 1307662"/>
              <a:gd name="connsiteX6" fmla="*/ 0 w 1933432"/>
              <a:gd name="connsiteY6" fmla="*/ 1089714 h 1307662"/>
              <a:gd name="connsiteX7" fmla="*/ 0 w 1933432"/>
              <a:gd name="connsiteY7" fmla="*/ 217948 h 1307662"/>
              <a:gd name="connsiteX8" fmla="*/ 217948 w 1933432"/>
              <a:gd name="connsiteY8" fmla="*/ 0 h 1307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33432" h="1307662">
                <a:moveTo>
                  <a:pt x="217948" y="0"/>
                </a:moveTo>
                <a:lnTo>
                  <a:pt x="1715484" y="0"/>
                </a:lnTo>
                <a:cubicBezTo>
                  <a:pt x="1835853" y="0"/>
                  <a:pt x="1933432" y="97579"/>
                  <a:pt x="1933432" y="217948"/>
                </a:cubicBezTo>
                <a:lnTo>
                  <a:pt x="1933432" y="1089714"/>
                </a:lnTo>
                <a:cubicBezTo>
                  <a:pt x="1933432" y="1210083"/>
                  <a:pt x="1835853" y="1307662"/>
                  <a:pt x="1715484" y="1307662"/>
                </a:cubicBezTo>
                <a:lnTo>
                  <a:pt x="217948" y="1307662"/>
                </a:lnTo>
                <a:cubicBezTo>
                  <a:pt x="97579" y="1307662"/>
                  <a:pt x="0" y="1210083"/>
                  <a:pt x="0" y="1089714"/>
                </a:cubicBezTo>
                <a:lnTo>
                  <a:pt x="0" y="217948"/>
                </a:lnTo>
                <a:cubicBezTo>
                  <a:pt x="0" y="97579"/>
                  <a:pt x="97579" y="0"/>
                  <a:pt x="217948" y="0"/>
                </a:cubicBezTo>
                <a:close/>
              </a:path>
            </a:pathLst>
          </a:custGeom>
        </p:spPr>
      </p:pic>
      <p:pic>
        <p:nvPicPr>
          <p:cNvPr id="38" name="Picture 37" descr="A picture containing dog, grass, outdoor, tree&#10;&#10;Description automatically generated">
            <a:extLst>
              <a:ext uri="{FF2B5EF4-FFF2-40B4-BE49-F238E27FC236}">
                <a16:creationId xmlns:a16="http://schemas.microsoft.com/office/drawing/2014/main" id="{7E54B5F9-1A48-274C-85A3-6EB1C0808714}"/>
              </a:ext>
            </a:extLst>
          </p:cNvPr>
          <p:cNvPicPr>
            <a:picLocks noChangeAspect="1"/>
          </p:cNvPicPr>
          <p:nvPr/>
        </p:nvPicPr>
        <p:blipFill>
          <a:blip r:embed="rId7"/>
          <a:srcRect l="14832" t="23876" r="29378" b="32624"/>
          <a:stretch>
            <a:fillRect/>
          </a:stretch>
        </p:blipFill>
        <p:spPr>
          <a:xfrm>
            <a:off x="9190866" y="3869276"/>
            <a:ext cx="1594206" cy="1767840"/>
          </a:xfrm>
          <a:custGeom>
            <a:avLst/>
            <a:gdLst>
              <a:gd name="connsiteX0" fmla="*/ 265706 w 1594206"/>
              <a:gd name="connsiteY0" fmla="*/ 0 h 1767840"/>
              <a:gd name="connsiteX1" fmla="*/ 1328500 w 1594206"/>
              <a:gd name="connsiteY1" fmla="*/ 0 h 1767840"/>
              <a:gd name="connsiteX2" fmla="*/ 1594206 w 1594206"/>
              <a:gd name="connsiteY2" fmla="*/ 265706 h 1767840"/>
              <a:gd name="connsiteX3" fmla="*/ 1594206 w 1594206"/>
              <a:gd name="connsiteY3" fmla="*/ 1502134 h 1767840"/>
              <a:gd name="connsiteX4" fmla="*/ 1328500 w 1594206"/>
              <a:gd name="connsiteY4" fmla="*/ 1767840 h 1767840"/>
              <a:gd name="connsiteX5" fmla="*/ 265706 w 1594206"/>
              <a:gd name="connsiteY5" fmla="*/ 1767840 h 1767840"/>
              <a:gd name="connsiteX6" fmla="*/ 0 w 1594206"/>
              <a:gd name="connsiteY6" fmla="*/ 1502134 h 1767840"/>
              <a:gd name="connsiteX7" fmla="*/ 0 w 1594206"/>
              <a:gd name="connsiteY7" fmla="*/ 265706 h 1767840"/>
              <a:gd name="connsiteX8" fmla="*/ 265706 w 1594206"/>
              <a:gd name="connsiteY8" fmla="*/ 0 h 1767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4206" h="1767840">
                <a:moveTo>
                  <a:pt x="265706" y="0"/>
                </a:moveTo>
                <a:lnTo>
                  <a:pt x="1328500" y="0"/>
                </a:lnTo>
                <a:cubicBezTo>
                  <a:pt x="1475245" y="0"/>
                  <a:pt x="1594206" y="118961"/>
                  <a:pt x="1594206" y="265706"/>
                </a:cubicBezTo>
                <a:lnTo>
                  <a:pt x="1594206" y="1502134"/>
                </a:lnTo>
                <a:cubicBezTo>
                  <a:pt x="1594206" y="1648879"/>
                  <a:pt x="1475245" y="1767840"/>
                  <a:pt x="1328500" y="1767840"/>
                </a:cubicBezTo>
                <a:lnTo>
                  <a:pt x="265706" y="1767840"/>
                </a:lnTo>
                <a:cubicBezTo>
                  <a:pt x="118961" y="1767840"/>
                  <a:pt x="0" y="1648879"/>
                  <a:pt x="0" y="1502134"/>
                </a:cubicBezTo>
                <a:lnTo>
                  <a:pt x="0" y="265706"/>
                </a:lnTo>
                <a:cubicBezTo>
                  <a:pt x="0" y="118961"/>
                  <a:pt x="118961" y="0"/>
                  <a:pt x="265706" y="0"/>
                </a:cubicBezTo>
                <a:close/>
              </a:path>
            </a:pathLst>
          </a:custGeom>
        </p:spPr>
      </p:pic>
    </p:spTree>
    <p:extLst>
      <p:ext uri="{BB962C8B-B14F-4D97-AF65-F5344CB8AC3E}">
        <p14:creationId xmlns:p14="http://schemas.microsoft.com/office/powerpoint/2010/main" val="3154163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251639-FFA0-9846-AA11-7D48C0049F62}"/>
              </a:ext>
            </a:extLst>
          </p:cNvPr>
          <p:cNvSpPr txBox="1"/>
          <p:nvPr/>
        </p:nvSpPr>
        <p:spPr>
          <a:xfrm>
            <a:off x="423333" y="413926"/>
            <a:ext cx="11210370" cy="646331"/>
          </a:xfrm>
          <a:prstGeom prst="rect">
            <a:avLst/>
          </a:prstGeom>
          <a:noFill/>
        </p:spPr>
        <p:txBody>
          <a:bodyPr wrap="square" rtlCol="0">
            <a:spAutoFit/>
          </a:bodyPr>
          <a:lstStyle/>
          <a:p>
            <a:r>
              <a:rPr lang="en-US" dirty="0">
                <a:latin typeface="Avenir Book" panose="02000503020000020003" pitchFamily="2" charset="0"/>
              </a:rPr>
              <a:t>Le </a:t>
            </a:r>
            <a:r>
              <a:rPr lang="en-US" dirty="0" err="1">
                <a:latin typeface="Avenir Book" panose="02000503020000020003" pitchFamily="2" charset="0"/>
              </a:rPr>
              <a:t>métabarcodage</a:t>
            </a:r>
            <a:r>
              <a:rPr lang="en-US" dirty="0">
                <a:latin typeface="Avenir Book" panose="02000503020000020003" pitchFamily="2" charset="0"/>
              </a:rPr>
              <a:t> 16S </a:t>
            </a:r>
            <a:r>
              <a:rPr lang="en-US" dirty="0" err="1">
                <a:latin typeface="Avenir Book" panose="02000503020000020003" pitchFamily="2" charset="0"/>
              </a:rPr>
              <a:t>est</a:t>
            </a:r>
            <a:r>
              <a:rPr lang="en-US" dirty="0">
                <a:latin typeface="Avenir Book" panose="02000503020000020003" pitchFamily="2" charset="0"/>
              </a:rPr>
              <a:t> </a:t>
            </a:r>
            <a:r>
              <a:rPr lang="en-US" dirty="0" err="1">
                <a:latin typeface="Avenir Book" panose="02000503020000020003" pitchFamily="2" charset="0"/>
              </a:rPr>
              <a:t>idéal</a:t>
            </a:r>
            <a:r>
              <a:rPr lang="en-US" dirty="0">
                <a:latin typeface="Avenir Book" panose="02000503020000020003" pitchFamily="2" charset="0"/>
              </a:rPr>
              <a:t> pour </a:t>
            </a:r>
            <a:r>
              <a:rPr lang="en-US" dirty="0" err="1">
                <a:latin typeface="Avenir Book" panose="02000503020000020003" pitchFamily="2" charset="0"/>
              </a:rPr>
              <a:t>mesurer</a:t>
            </a:r>
            <a:r>
              <a:rPr lang="en-US" dirty="0">
                <a:latin typeface="Avenir Book" panose="02000503020000020003" pitchFamily="2" charset="0"/>
              </a:rPr>
              <a:t> la </a:t>
            </a:r>
            <a:r>
              <a:rPr lang="en-US" dirty="0" err="1">
                <a:latin typeface="Avenir Book" panose="02000503020000020003" pitchFamily="2" charset="0"/>
              </a:rPr>
              <a:t>diversité</a:t>
            </a:r>
            <a:r>
              <a:rPr lang="en-US" dirty="0">
                <a:latin typeface="Avenir Book" panose="02000503020000020003" pitchFamily="2" charset="0"/>
              </a:rPr>
              <a:t> et </a:t>
            </a:r>
            <a:r>
              <a:rPr lang="en-US" dirty="0" err="1">
                <a:latin typeface="Avenir Book" panose="02000503020000020003" pitchFamily="2" charset="0"/>
              </a:rPr>
              <a:t>l'abondance</a:t>
            </a:r>
            <a:r>
              <a:rPr lang="en-US" dirty="0">
                <a:latin typeface="Avenir Book" panose="02000503020000020003" pitchFamily="2" charset="0"/>
              </a:rPr>
              <a:t> des </a:t>
            </a:r>
            <a:r>
              <a:rPr lang="en-US" dirty="0" err="1">
                <a:latin typeface="Avenir Book" panose="02000503020000020003" pitchFamily="2" charset="0"/>
              </a:rPr>
              <a:t>communautés</a:t>
            </a:r>
            <a:r>
              <a:rPr lang="en-US" dirty="0">
                <a:latin typeface="Avenir Book" panose="02000503020000020003" pitchFamily="2" charset="0"/>
              </a:rPr>
              <a:t> </a:t>
            </a:r>
            <a:r>
              <a:rPr lang="en-US" dirty="0" err="1">
                <a:latin typeface="Avenir Book" panose="02000503020000020003" pitchFamily="2" charset="0"/>
              </a:rPr>
              <a:t>microbiennes</a:t>
            </a:r>
            <a:r>
              <a:rPr lang="en-US" dirty="0">
                <a:latin typeface="Avenir Book" panose="02000503020000020003" pitchFamily="2" charset="0"/>
              </a:rPr>
              <a:t>. </a:t>
            </a:r>
            <a:r>
              <a:rPr lang="en-US" dirty="0" err="1">
                <a:latin typeface="Avenir Book" panose="02000503020000020003" pitchFamily="2" charset="0"/>
              </a:rPr>
              <a:t>Ces</a:t>
            </a:r>
            <a:r>
              <a:rPr lang="en-US" dirty="0">
                <a:latin typeface="Avenir Book" panose="02000503020000020003" pitchFamily="2" charset="0"/>
              </a:rPr>
              <a:t> </a:t>
            </a:r>
            <a:r>
              <a:rPr lang="en-US" dirty="0" err="1">
                <a:latin typeface="Avenir Book" panose="02000503020000020003" pitchFamily="2" charset="0"/>
              </a:rPr>
              <a:t>mesures</a:t>
            </a:r>
            <a:r>
              <a:rPr lang="en-US" dirty="0">
                <a:latin typeface="Avenir Book" panose="02000503020000020003" pitchFamily="2" charset="0"/>
              </a:rPr>
              <a:t> </a:t>
            </a:r>
            <a:r>
              <a:rPr lang="en-US" dirty="0" err="1">
                <a:latin typeface="Avenir Book" panose="02000503020000020003" pitchFamily="2" charset="0"/>
              </a:rPr>
              <a:t>proviennent</a:t>
            </a:r>
            <a:r>
              <a:rPr lang="en-US" dirty="0">
                <a:latin typeface="Avenir Book" panose="02000503020000020003" pitchFamily="2" charset="0"/>
              </a:rPr>
              <a:t> de </a:t>
            </a:r>
            <a:r>
              <a:rPr lang="en-US" dirty="0" err="1">
                <a:latin typeface="Avenir Book" panose="02000503020000020003" pitchFamily="2" charset="0"/>
              </a:rPr>
              <a:t>l'écologie</a:t>
            </a:r>
            <a:endParaRPr lang="en-US" dirty="0">
              <a:latin typeface="Avenir Book" panose="02000503020000020003" pitchFamily="2" charset="0"/>
            </a:endParaRPr>
          </a:p>
        </p:txBody>
      </p:sp>
      <p:sp>
        <p:nvSpPr>
          <p:cNvPr id="6" name="TextBox 5">
            <a:extLst>
              <a:ext uri="{FF2B5EF4-FFF2-40B4-BE49-F238E27FC236}">
                <a16:creationId xmlns:a16="http://schemas.microsoft.com/office/drawing/2014/main" id="{B36BAF6B-36F8-D645-8900-1182DCEDD3BD}"/>
              </a:ext>
            </a:extLst>
          </p:cNvPr>
          <p:cNvSpPr txBox="1"/>
          <p:nvPr/>
        </p:nvSpPr>
        <p:spPr>
          <a:xfrm>
            <a:off x="1185694" y="1096759"/>
            <a:ext cx="10448009" cy="923330"/>
          </a:xfrm>
          <a:prstGeom prst="rect">
            <a:avLst/>
          </a:prstGeom>
          <a:noFill/>
        </p:spPr>
        <p:txBody>
          <a:bodyPr wrap="square">
            <a:spAutoFit/>
          </a:bodyPr>
          <a:lstStyle/>
          <a:p>
            <a:r>
              <a:rPr lang="en-US" b="1" dirty="0" err="1">
                <a:latin typeface="Avenir Book" panose="02000503020000020003" pitchFamily="2" charset="0"/>
              </a:rPr>
              <a:t>Diversité</a:t>
            </a:r>
            <a:r>
              <a:rPr lang="en-US" b="1" dirty="0">
                <a:latin typeface="Avenir Book" panose="02000503020000020003" pitchFamily="2" charset="0"/>
              </a:rPr>
              <a:t> alpha</a:t>
            </a:r>
            <a:r>
              <a:rPr lang="en-US" dirty="0">
                <a:latin typeface="Avenir Book" panose="02000503020000020003" pitchFamily="2" charset="0"/>
              </a:rPr>
              <a:t> : </a:t>
            </a:r>
            <a:r>
              <a:rPr lang="en-US" dirty="0" err="1">
                <a:latin typeface="Avenir Book" panose="02000503020000020003" pitchFamily="2" charset="0"/>
              </a:rPr>
              <a:t>moyenne</a:t>
            </a:r>
            <a:r>
              <a:rPr lang="en-US" dirty="0">
                <a:latin typeface="Avenir Book" panose="02000503020000020003" pitchFamily="2" charset="0"/>
              </a:rPr>
              <a:t> de la </a:t>
            </a:r>
            <a:r>
              <a:rPr lang="en-US" dirty="0" err="1">
                <a:latin typeface="Avenir Book" panose="02000503020000020003" pitchFamily="2" charset="0"/>
              </a:rPr>
              <a:t>diversité</a:t>
            </a:r>
            <a:r>
              <a:rPr lang="en-US" dirty="0">
                <a:latin typeface="Avenir Book" panose="02000503020000020003" pitchFamily="2" charset="0"/>
              </a:rPr>
              <a:t> des </a:t>
            </a:r>
            <a:r>
              <a:rPr lang="en-US" dirty="0" err="1">
                <a:latin typeface="Avenir Book" panose="02000503020000020003" pitchFamily="2" charset="0"/>
              </a:rPr>
              <a:t>espèces</a:t>
            </a:r>
            <a:r>
              <a:rPr lang="en-US" dirty="0">
                <a:latin typeface="Avenir Book" panose="02000503020000020003" pitchFamily="2" charset="0"/>
              </a:rPr>
              <a:t> au sein des sites</a:t>
            </a:r>
          </a:p>
          <a:p>
            <a:r>
              <a:rPr lang="en-US" dirty="0">
                <a:latin typeface="Avenir Book" panose="02000503020000020003" pitchFamily="2" charset="0"/>
              </a:rPr>
              <a:t>   </a:t>
            </a:r>
            <a:r>
              <a:rPr lang="en-US" b="1" dirty="0">
                <a:latin typeface="Avenir Book" panose="02000503020000020003" pitchFamily="2" charset="0"/>
              </a:rPr>
              <a:t>Richesse des </a:t>
            </a:r>
            <a:r>
              <a:rPr lang="en-US" b="1" dirty="0" err="1">
                <a:latin typeface="Avenir Book" panose="02000503020000020003" pitchFamily="2" charset="0"/>
              </a:rPr>
              <a:t>espèces</a:t>
            </a:r>
            <a:r>
              <a:rPr lang="en-US" b="1" dirty="0">
                <a:latin typeface="Avenir Book" panose="02000503020000020003" pitchFamily="2" charset="0"/>
              </a:rPr>
              <a:t> </a:t>
            </a:r>
            <a:r>
              <a:rPr lang="en-US" dirty="0">
                <a:latin typeface="Avenir Book" panose="02000503020000020003" pitchFamily="2" charset="0"/>
              </a:rPr>
              <a:t>: </a:t>
            </a:r>
            <a:r>
              <a:rPr lang="en-US" dirty="0" err="1">
                <a:latin typeface="Avenir Book" panose="02000503020000020003" pitchFamily="2" charset="0"/>
              </a:rPr>
              <a:t>Combien</a:t>
            </a:r>
            <a:r>
              <a:rPr lang="en-US" dirty="0">
                <a:latin typeface="Avenir Book" panose="02000503020000020003" pitchFamily="2" charset="0"/>
              </a:rPr>
              <a:t> </a:t>
            </a:r>
            <a:r>
              <a:rPr lang="en-US" dirty="0" err="1">
                <a:latin typeface="Avenir Book" panose="02000503020000020003" pitchFamily="2" charset="0"/>
              </a:rPr>
              <a:t>d'espèces</a:t>
            </a:r>
            <a:r>
              <a:rPr lang="en-US" dirty="0">
                <a:latin typeface="Avenir Book" panose="02000503020000020003" pitchFamily="2" charset="0"/>
              </a:rPr>
              <a:t> y a-t-il dans </a:t>
            </a:r>
            <a:r>
              <a:rPr lang="en-US" dirty="0" err="1">
                <a:latin typeface="Avenir Book" panose="02000503020000020003" pitchFamily="2" charset="0"/>
              </a:rPr>
              <a:t>chaque</a:t>
            </a:r>
            <a:r>
              <a:rPr lang="en-US" dirty="0">
                <a:latin typeface="Avenir Book" panose="02000503020000020003" pitchFamily="2" charset="0"/>
              </a:rPr>
              <a:t> </a:t>
            </a:r>
            <a:r>
              <a:rPr lang="en-US" dirty="0" err="1">
                <a:latin typeface="Avenir Book" panose="02000503020000020003" pitchFamily="2" charset="0"/>
              </a:rPr>
              <a:t>échantillon</a:t>
            </a:r>
            <a:r>
              <a:rPr lang="en-US" dirty="0">
                <a:latin typeface="Avenir Book" panose="02000503020000020003" pitchFamily="2" charset="0"/>
              </a:rPr>
              <a:t> ?</a:t>
            </a:r>
          </a:p>
          <a:p>
            <a:r>
              <a:rPr lang="en-US" b="1" dirty="0">
                <a:latin typeface="Avenir Book" panose="02000503020000020003" pitchFamily="2" charset="0"/>
              </a:rPr>
              <a:t>   </a:t>
            </a:r>
            <a:r>
              <a:rPr lang="en-US" b="1" dirty="0" err="1">
                <a:latin typeface="Avenir Book" panose="02000503020000020003" pitchFamily="2" charset="0"/>
              </a:rPr>
              <a:t>Uniformité</a:t>
            </a:r>
            <a:r>
              <a:rPr lang="en-US" b="1" dirty="0">
                <a:latin typeface="Avenir Book" panose="02000503020000020003" pitchFamily="2" charset="0"/>
              </a:rPr>
              <a:t> des </a:t>
            </a:r>
            <a:r>
              <a:rPr lang="en-US" b="1" dirty="0" err="1">
                <a:latin typeface="Avenir Book" panose="02000503020000020003" pitchFamily="2" charset="0"/>
              </a:rPr>
              <a:t>espèces</a:t>
            </a:r>
            <a:r>
              <a:rPr lang="en-US" dirty="0">
                <a:latin typeface="Avenir Book" panose="02000503020000020003" pitchFamily="2" charset="0"/>
              </a:rPr>
              <a:t> : Comment les </a:t>
            </a:r>
            <a:r>
              <a:rPr lang="en-US" dirty="0" err="1">
                <a:latin typeface="Avenir Book" panose="02000503020000020003" pitchFamily="2" charset="0"/>
              </a:rPr>
              <a:t>espèces</a:t>
            </a:r>
            <a:r>
              <a:rPr lang="en-US" dirty="0">
                <a:latin typeface="Avenir Book" panose="02000503020000020003" pitchFamily="2" charset="0"/>
              </a:rPr>
              <a:t> </a:t>
            </a:r>
            <a:r>
              <a:rPr lang="en-US" dirty="0" err="1">
                <a:latin typeface="Avenir Book" panose="02000503020000020003" pitchFamily="2" charset="0"/>
              </a:rPr>
              <a:t>sont-elles</a:t>
            </a:r>
            <a:r>
              <a:rPr lang="en-US" dirty="0">
                <a:latin typeface="Avenir Book" panose="02000503020000020003" pitchFamily="2" charset="0"/>
              </a:rPr>
              <a:t> </a:t>
            </a:r>
            <a:r>
              <a:rPr lang="en-US" dirty="0" err="1">
                <a:latin typeface="Avenir Book" panose="02000503020000020003" pitchFamily="2" charset="0"/>
              </a:rPr>
              <a:t>distribuées</a:t>
            </a:r>
            <a:r>
              <a:rPr lang="en-US" dirty="0">
                <a:latin typeface="Avenir Book" panose="02000503020000020003" pitchFamily="2" charset="0"/>
              </a:rPr>
              <a:t> dans </a:t>
            </a:r>
            <a:r>
              <a:rPr lang="en-US" dirty="0" err="1">
                <a:latin typeface="Avenir Book" panose="02000503020000020003" pitchFamily="2" charset="0"/>
              </a:rPr>
              <a:t>chaque</a:t>
            </a:r>
            <a:r>
              <a:rPr lang="en-US" dirty="0">
                <a:latin typeface="Avenir Book" panose="02000503020000020003" pitchFamily="2" charset="0"/>
              </a:rPr>
              <a:t> </a:t>
            </a:r>
            <a:r>
              <a:rPr lang="en-US" dirty="0" err="1">
                <a:latin typeface="Avenir Book" panose="02000503020000020003" pitchFamily="2" charset="0"/>
              </a:rPr>
              <a:t>échantillon</a:t>
            </a:r>
            <a:endParaRPr lang="en-US" dirty="0">
              <a:latin typeface="Avenir Book" panose="02000503020000020003" pitchFamily="2" charset="0"/>
            </a:endParaRPr>
          </a:p>
        </p:txBody>
      </p:sp>
      <p:sp>
        <p:nvSpPr>
          <p:cNvPr id="41" name="TextBox 40">
            <a:extLst>
              <a:ext uri="{FF2B5EF4-FFF2-40B4-BE49-F238E27FC236}">
                <a16:creationId xmlns:a16="http://schemas.microsoft.com/office/drawing/2014/main" id="{AAD32974-05CF-3C4B-BE47-15C3E741B6EC}"/>
              </a:ext>
            </a:extLst>
          </p:cNvPr>
          <p:cNvSpPr txBox="1"/>
          <p:nvPr/>
        </p:nvSpPr>
        <p:spPr>
          <a:xfrm>
            <a:off x="382038" y="2319018"/>
            <a:ext cx="2851015" cy="369332"/>
          </a:xfrm>
          <a:prstGeom prst="rect">
            <a:avLst/>
          </a:prstGeom>
          <a:noFill/>
        </p:spPr>
        <p:txBody>
          <a:bodyPr wrap="square">
            <a:spAutoFit/>
          </a:bodyPr>
          <a:lstStyle/>
          <a:p>
            <a:r>
              <a:rPr lang="en-US" b="1" dirty="0">
                <a:latin typeface="Avenir Book" panose="02000503020000020003" pitchFamily="2" charset="0"/>
              </a:rPr>
              <a:t>Riche, </a:t>
            </a:r>
            <a:r>
              <a:rPr lang="en-US" b="1" dirty="0" err="1">
                <a:latin typeface="Avenir Book" panose="02000503020000020003" pitchFamily="2" charset="0"/>
              </a:rPr>
              <a:t>mais</a:t>
            </a:r>
            <a:r>
              <a:rPr lang="en-US" b="1" dirty="0">
                <a:latin typeface="Avenir Book" panose="02000503020000020003" pitchFamily="2" charset="0"/>
              </a:rPr>
              <a:t> pas </a:t>
            </a:r>
            <a:r>
              <a:rPr lang="en-US" b="1" dirty="0" err="1">
                <a:latin typeface="Avenir Book" panose="02000503020000020003" pitchFamily="2" charset="0"/>
              </a:rPr>
              <a:t>uniforme</a:t>
            </a:r>
            <a:endParaRPr lang="en-US" b="1" dirty="0">
              <a:latin typeface="Avenir Book" panose="02000503020000020003" pitchFamily="2" charset="0"/>
            </a:endParaRPr>
          </a:p>
        </p:txBody>
      </p:sp>
      <p:sp>
        <p:nvSpPr>
          <p:cNvPr id="42" name="TextBox 41">
            <a:extLst>
              <a:ext uri="{FF2B5EF4-FFF2-40B4-BE49-F238E27FC236}">
                <a16:creationId xmlns:a16="http://schemas.microsoft.com/office/drawing/2014/main" id="{B0A3C4DA-E2C5-FA41-BD1F-6E1373661B54}"/>
              </a:ext>
            </a:extLst>
          </p:cNvPr>
          <p:cNvSpPr txBox="1"/>
          <p:nvPr/>
        </p:nvSpPr>
        <p:spPr>
          <a:xfrm>
            <a:off x="8384284" y="2364264"/>
            <a:ext cx="2888246" cy="369332"/>
          </a:xfrm>
          <a:prstGeom prst="rect">
            <a:avLst/>
          </a:prstGeom>
          <a:noFill/>
        </p:spPr>
        <p:txBody>
          <a:bodyPr wrap="square">
            <a:spAutoFit/>
          </a:bodyPr>
          <a:lstStyle/>
          <a:p>
            <a:r>
              <a:rPr lang="en-US" b="1" dirty="0" err="1">
                <a:latin typeface="Avenir Book" panose="02000503020000020003" pitchFamily="2" charset="0"/>
              </a:rPr>
              <a:t>Uniforme</a:t>
            </a:r>
            <a:r>
              <a:rPr lang="en-US" b="1" dirty="0">
                <a:latin typeface="Avenir Book" panose="02000503020000020003" pitchFamily="2" charset="0"/>
              </a:rPr>
              <a:t>, </a:t>
            </a:r>
            <a:r>
              <a:rPr lang="en-US" b="1" dirty="0" err="1">
                <a:latin typeface="Avenir Book" panose="02000503020000020003" pitchFamily="2" charset="0"/>
              </a:rPr>
              <a:t>mais</a:t>
            </a:r>
            <a:r>
              <a:rPr lang="en-US" b="1" dirty="0">
                <a:latin typeface="Avenir Book" panose="02000503020000020003" pitchFamily="2" charset="0"/>
              </a:rPr>
              <a:t> pas riche</a:t>
            </a:r>
          </a:p>
        </p:txBody>
      </p:sp>
      <p:sp>
        <p:nvSpPr>
          <p:cNvPr id="43" name="TextBox 42">
            <a:extLst>
              <a:ext uri="{FF2B5EF4-FFF2-40B4-BE49-F238E27FC236}">
                <a16:creationId xmlns:a16="http://schemas.microsoft.com/office/drawing/2014/main" id="{9E68F5A5-2815-DA48-83F0-C55E0E86129D}"/>
              </a:ext>
            </a:extLst>
          </p:cNvPr>
          <p:cNvSpPr txBox="1"/>
          <p:nvPr/>
        </p:nvSpPr>
        <p:spPr>
          <a:xfrm>
            <a:off x="4716605" y="2339856"/>
            <a:ext cx="2060905" cy="369332"/>
          </a:xfrm>
          <a:prstGeom prst="rect">
            <a:avLst/>
          </a:prstGeom>
          <a:noFill/>
        </p:spPr>
        <p:txBody>
          <a:bodyPr wrap="square">
            <a:spAutoFit/>
          </a:bodyPr>
          <a:lstStyle/>
          <a:p>
            <a:r>
              <a:rPr lang="en-US" b="1" dirty="0">
                <a:latin typeface="Avenir Book" panose="02000503020000020003" pitchFamily="2" charset="0"/>
              </a:rPr>
              <a:t>Riche et </a:t>
            </a:r>
            <a:r>
              <a:rPr lang="en-US" b="1" dirty="0" err="1">
                <a:latin typeface="Avenir Book" panose="02000503020000020003" pitchFamily="2" charset="0"/>
              </a:rPr>
              <a:t>uniforme</a:t>
            </a:r>
            <a:endParaRPr lang="en-US" b="1" dirty="0">
              <a:latin typeface="Avenir Book" panose="02000503020000020003" pitchFamily="2" charset="0"/>
            </a:endParaRPr>
          </a:p>
        </p:txBody>
      </p:sp>
      <p:sp>
        <p:nvSpPr>
          <p:cNvPr id="44" name="TextBox 43">
            <a:extLst>
              <a:ext uri="{FF2B5EF4-FFF2-40B4-BE49-F238E27FC236}">
                <a16:creationId xmlns:a16="http://schemas.microsoft.com/office/drawing/2014/main" id="{DBC3156A-9D13-3247-B8E4-22DD895FBE24}"/>
              </a:ext>
            </a:extLst>
          </p:cNvPr>
          <p:cNvSpPr txBox="1"/>
          <p:nvPr/>
        </p:nvSpPr>
        <p:spPr>
          <a:xfrm>
            <a:off x="1549883" y="6006468"/>
            <a:ext cx="8566951" cy="646331"/>
          </a:xfrm>
          <a:prstGeom prst="rect">
            <a:avLst/>
          </a:prstGeom>
          <a:noFill/>
        </p:spPr>
        <p:txBody>
          <a:bodyPr wrap="square">
            <a:spAutoFit/>
          </a:bodyPr>
          <a:lstStyle/>
          <a:p>
            <a:r>
              <a:rPr lang="en-US" b="1" dirty="0">
                <a:latin typeface="Avenir Book" panose="02000503020000020003" pitchFamily="2" charset="0"/>
              </a:rPr>
              <a:t>Une bonne </a:t>
            </a:r>
            <a:r>
              <a:rPr lang="en-US" b="1" dirty="0" err="1">
                <a:latin typeface="Avenir Book" panose="02000503020000020003" pitchFamily="2" charset="0"/>
              </a:rPr>
              <a:t>mesure</a:t>
            </a:r>
            <a:r>
              <a:rPr lang="en-US" b="1" dirty="0">
                <a:latin typeface="Avenir Book" panose="02000503020000020003" pitchFamily="2" charset="0"/>
              </a:rPr>
              <a:t> de la </a:t>
            </a:r>
            <a:r>
              <a:rPr lang="en-US" b="1" dirty="0" err="1">
                <a:latin typeface="Avenir Book" panose="02000503020000020003" pitchFamily="2" charset="0"/>
              </a:rPr>
              <a:t>diversité</a:t>
            </a:r>
            <a:r>
              <a:rPr lang="en-US" b="1" dirty="0">
                <a:latin typeface="Avenir Book" panose="02000503020000020003" pitchFamily="2" charset="0"/>
              </a:rPr>
              <a:t> alpha </a:t>
            </a:r>
            <a:r>
              <a:rPr lang="en-US" b="1" dirty="0" err="1">
                <a:latin typeface="Avenir Book" panose="02000503020000020003" pitchFamily="2" charset="0"/>
              </a:rPr>
              <a:t>tiendra</a:t>
            </a:r>
            <a:r>
              <a:rPr lang="en-US" b="1" dirty="0">
                <a:latin typeface="Avenir Book" panose="02000503020000020003" pitchFamily="2" charset="0"/>
              </a:rPr>
              <a:t> </a:t>
            </a:r>
            <a:r>
              <a:rPr lang="en-US" b="1" dirty="0" err="1">
                <a:latin typeface="Avenir Book" panose="02000503020000020003" pitchFamily="2" charset="0"/>
              </a:rPr>
              <a:t>compte</a:t>
            </a:r>
            <a:r>
              <a:rPr lang="en-US" b="1" dirty="0">
                <a:latin typeface="Avenir Book" panose="02000503020000020003" pitchFamily="2" charset="0"/>
              </a:rPr>
              <a:t> </a:t>
            </a:r>
            <a:r>
              <a:rPr lang="en-US" b="1" dirty="0" err="1">
                <a:latin typeface="Avenir Book" panose="02000503020000020003" pitchFamily="2" charset="0"/>
              </a:rPr>
              <a:t>à</a:t>
            </a:r>
            <a:r>
              <a:rPr lang="en-US" b="1" dirty="0">
                <a:latin typeface="Avenir Book" panose="02000503020000020003" pitchFamily="2" charset="0"/>
              </a:rPr>
              <a:t> la </a:t>
            </a:r>
            <a:r>
              <a:rPr lang="en-US" b="1" dirty="0" err="1">
                <a:latin typeface="Avenir Book" panose="02000503020000020003" pitchFamily="2" charset="0"/>
              </a:rPr>
              <a:t>fois</a:t>
            </a:r>
            <a:r>
              <a:rPr lang="en-US" b="1" dirty="0">
                <a:latin typeface="Avenir Book" panose="02000503020000020003" pitchFamily="2" charset="0"/>
              </a:rPr>
              <a:t> de la richesse et de </a:t>
            </a:r>
            <a:r>
              <a:rPr lang="en-US" b="1" dirty="0" err="1">
                <a:latin typeface="Avenir Book" panose="02000503020000020003" pitchFamily="2" charset="0"/>
              </a:rPr>
              <a:t>l'uniformité</a:t>
            </a:r>
            <a:r>
              <a:rPr lang="en-US" b="1" dirty="0">
                <a:latin typeface="Avenir Book" panose="02000503020000020003" pitchFamily="2" charset="0"/>
              </a:rPr>
              <a:t> (par </a:t>
            </a:r>
            <a:r>
              <a:rPr lang="en-US" b="1" dirty="0" err="1">
                <a:latin typeface="Avenir Book" panose="02000503020000020003" pitchFamily="2" charset="0"/>
              </a:rPr>
              <a:t>exemple</a:t>
            </a:r>
            <a:r>
              <a:rPr lang="en-US" b="1" dirty="0">
                <a:latin typeface="Avenir Book" panose="02000503020000020003" pitchFamily="2" charset="0"/>
              </a:rPr>
              <a:t>, la </a:t>
            </a:r>
            <a:r>
              <a:rPr lang="en-US" b="1" dirty="0" err="1">
                <a:latin typeface="Avenir Book" panose="02000503020000020003" pitchFamily="2" charset="0"/>
              </a:rPr>
              <a:t>diversité</a:t>
            </a:r>
            <a:r>
              <a:rPr lang="en-US" b="1" dirty="0">
                <a:latin typeface="Avenir Book" panose="02000503020000020003" pitchFamily="2" charset="0"/>
              </a:rPr>
              <a:t> alpha de Shannon)</a:t>
            </a:r>
            <a:endParaRPr lang="en-US" dirty="0"/>
          </a:p>
        </p:txBody>
      </p:sp>
      <p:grpSp>
        <p:nvGrpSpPr>
          <p:cNvPr id="47" name="Group 46">
            <a:extLst>
              <a:ext uri="{FF2B5EF4-FFF2-40B4-BE49-F238E27FC236}">
                <a16:creationId xmlns:a16="http://schemas.microsoft.com/office/drawing/2014/main" id="{2CF70753-F4E6-6C42-9200-FA873795242E}"/>
              </a:ext>
            </a:extLst>
          </p:cNvPr>
          <p:cNvGrpSpPr/>
          <p:nvPr/>
        </p:nvGrpSpPr>
        <p:grpSpPr>
          <a:xfrm>
            <a:off x="321276" y="2861521"/>
            <a:ext cx="11046942" cy="2899720"/>
            <a:chOff x="304800" y="3056236"/>
            <a:chExt cx="11046942" cy="2899720"/>
          </a:xfrm>
        </p:grpSpPr>
        <p:grpSp>
          <p:nvGrpSpPr>
            <p:cNvPr id="45" name="Group 44">
              <a:extLst>
                <a:ext uri="{FF2B5EF4-FFF2-40B4-BE49-F238E27FC236}">
                  <a16:creationId xmlns:a16="http://schemas.microsoft.com/office/drawing/2014/main" id="{7376895D-A7E9-344F-811B-75C3B629C6F5}"/>
                </a:ext>
              </a:extLst>
            </p:cNvPr>
            <p:cNvGrpSpPr/>
            <p:nvPr/>
          </p:nvGrpSpPr>
          <p:grpSpPr>
            <a:xfrm>
              <a:off x="304800" y="3056236"/>
              <a:ext cx="11046942" cy="2899720"/>
              <a:chOff x="304800" y="3056236"/>
              <a:chExt cx="11046942" cy="2899720"/>
            </a:xfrm>
          </p:grpSpPr>
          <p:sp>
            <p:nvSpPr>
              <p:cNvPr id="7" name="Oval 6">
                <a:extLst>
                  <a:ext uri="{FF2B5EF4-FFF2-40B4-BE49-F238E27FC236}">
                    <a16:creationId xmlns:a16="http://schemas.microsoft.com/office/drawing/2014/main" id="{6D032E6B-2EF5-2E4F-9F27-15578CBB3B6C}"/>
                  </a:ext>
                </a:extLst>
              </p:cNvPr>
              <p:cNvSpPr/>
              <p:nvPr/>
            </p:nvSpPr>
            <p:spPr>
              <a:xfrm>
                <a:off x="304800" y="3056237"/>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5A796BA-3A9D-AB45-B3E4-5105BF0DBA47}"/>
                  </a:ext>
                </a:extLst>
              </p:cNvPr>
              <p:cNvSpPr/>
              <p:nvPr/>
            </p:nvSpPr>
            <p:spPr>
              <a:xfrm>
                <a:off x="4205417" y="3056236"/>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CAE5933-ED05-E745-B470-FD36C9E94267}"/>
                  </a:ext>
                </a:extLst>
              </p:cNvPr>
              <p:cNvSpPr/>
              <p:nvPr/>
            </p:nvSpPr>
            <p:spPr>
              <a:xfrm>
                <a:off x="8320218" y="3056236"/>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light, clock&#10;&#10;Description automatically generated">
                <a:extLst>
                  <a:ext uri="{FF2B5EF4-FFF2-40B4-BE49-F238E27FC236}">
                    <a16:creationId xmlns:a16="http://schemas.microsoft.com/office/drawing/2014/main" id="{C7E9A335-2856-6643-A184-2FED2A316EA8}"/>
                  </a:ext>
                </a:extLst>
              </p:cNvPr>
              <p:cNvPicPr>
                <a:picLocks noChangeAspect="1"/>
              </p:cNvPicPr>
              <p:nvPr/>
            </p:nvPicPr>
            <p:blipFill>
              <a:blip r:embed="rId3"/>
              <a:stretch>
                <a:fillRect/>
              </a:stretch>
            </p:blipFill>
            <p:spPr>
              <a:xfrm>
                <a:off x="1533407" y="3187499"/>
                <a:ext cx="813764" cy="500125"/>
              </a:xfrm>
              <a:prstGeom prst="rect">
                <a:avLst/>
              </a:prstGeom>
            </p:spPr>
          </p:pic>
          <p:pic>
            <p:nvPicPr>
              <p:cNvPr id="11" name="Picture 10" descr="A picture containing light, clock&#10;&#10;Description automatically generated">
                <a:extLst>
                  <a:ext uri="{FF2B5EF4-FFF2-40B4-BE49-F238E27FC236}">
                    <a16:creationId xmlns:a16="http://schemas.microsoft.com/office/drawing/2014/main" id="{0FD2CFDA-EA1C-5B40-8328-FA0F074D4413}"/>
                  </a:ext>
                </a:extLst>
              </p:cNvPr>
              <p:cNvPicPr>
                <a:picLocks noChangeAspect="1"/>
              </p:cNvPicPr>
              <p:nvPr/>
            </p:nvPicPr>
            <p:blipFill>
              <a:blip r:embed="rId3"/>
              <a:stretch>
                <a:fillRect/>
              </a:stretch>
            </p:blipFill>
            <p:spPr>
              <a:xfrm>
                <a:off x="1356629" y="3625296"/>
                <a:ext cx="813764" cy="500125"/>
              </a:xfrm>
              <a:prstGeom prst="rect">
                <a:avLst/>
              </a:prstGeom>
            </p:spPr>
          </p:pic>
          <p:pic>
            <p:nvPicPr>
              <p:cNvPr id="12" name="Picture 11" descr="A picture containing light, clock&#10;&#10;Description automatically generated">
                <a:extLst>
                  <a:ext uri="{FF2B5EF4-FFF2-40B4-BE49-F238E27FC236}">
                    <a16:creationId xmlns:a16="http://schemas.microsoft.com/office/drawing/2014/main" id="{63EA3929-3A29-0048-A1E2-9C8FEA20C7DF}"/>
                  </a:ext>
                </a:extLst>
              </p:cNvPr>
              <p:cNvPicPr>
                <a:picLocks noChangeAspect="1"/>
              </p:cNvPicPr>
              <p:nvPr/>
            </p:nvPicPr>
            <p:blipFill>
              <a:blip r:embed="rId3"/>
              <a:stretch>
                <a:fillRect/>
              </a:stretch>
            </p:blipFill>
            <p:spPr>
              <a:xfrm>
                <a:off x="2191878" y="3578149"/>
                <a:ext cx="813764" cy="500125"/>
              </a:xfrm>
              <a:prstGeom prst="rect">
                <a:avLst/>
              </a:prstGeom>
            </p:spPr>
          </p:pic>
          <p:pic>
            <p:nvPicPr>
              <p:cNvPr id="13" name="Picture 12" descr="A picture containing light, clock&#10;&#10;Description automatically generated">
                <a:extLst>
                  <a:ext uri="{FF2B5EF4-FFF2-40B4-BE49-F238E27FC236}">
                    <a16:creationId xmlns:a16="http://schemas.microsoft.com/office/drawing/2014/main" id="{95D28469-7290-AE4A-A521-B6FA7219809D}"/>
                  </a:ext>
                </a:extLst>
              </p:cNvPr>
              <p:cNvPicPr>
                <a:picLocks noChangeAspect="1"/>
              </p:cNvPicPr>
              <p:nvPr/>
            </p:nvPicPr>
            <p:blipFill>
              <a:blip r:embed="rId3"/>
              <a:stretch>
                <a:fillRect/>
              </a:stretch>
            </p:blipFill>
            <p:spPr>
              <a:xfrm>
                <a:off x="778812" y="3394585"/>
                <a:ext cx="813764" cy="500125"/>
              </a:xfrm>
              <a:prstGeom prst="rect">
                <a:avLst/>
              </a:prstGeom>
            </p:spPr>
          </p:pic>
          <p:pic>
            <p:nvPicPr>
              <p:cNvPr id="14" name="Picture 13" descr="A picture containing light, clock&#10;&#10;Description automatically generated">
                <a:extLst>
                  <a:ext uri="{FF2B5EF4-FFF2-40B4-BE49-F238E27FC236}">
                    <a16:creationId xmlns:a16="http://schemas.microsoft.com/office/drawing/2014/main" id="{5FC6BBA2-145F-6143-92BD-5326BF760BBD}"/>
                  </a:ext>
                </a:extLst>
              </p:cNvPr>
              <p:cNvPicPr>
                <a:picLocks noChangeAspect="1"/>
              </p:cNvPicPr>
              <p:nvPr/>
            </p:nvPicPr>
            <p:blipFill>
              <a:blip r:embed="rId3"/>
              <a:stretch>
                <a:fillRect/>
              </a:stretch>
            </p:blipFill>
            <p:spPr>
              <a:xfrm>
                <a:off x="1655805" y="3863546"/>
                <a:ext cx="813764" cy="500125"/>
              </a:xfrm>
              <a:prstGeom prst="rect">
                <a:avLst/>
              </a:prstGeom>
            </p:spPr>
          </p:pic>
          <p:pic>
            <p:nvPicPr>
              <p:cNvPr id="15" name="Picture 14" descr="A picture containing light, clock&#10;&#10;Description automatically generated">
                <a:extLst>
                  <a:ext uri="{FF2B5EF4-FFF2-40B4-BE49-F238E27FC236}">
                    <a16:creationId xmlns:a16="http://schemas.microsoft.com/office/drawing/2014/main" id="{F37849F7-589E-CF46-BFF5-990331636C1C}"/>
                  </a:ext>
                </a:extLst>
              </p:cNvPr>
              <p:cNvPicPr>
                <a:picLocks noChangeAspect="1"/>
              </p:cNvPicPr>
              <p:nvPr/>
            </p:nvPicPr>
            <p:blipFill>
              <a:blip r:embed="rId3"/>
              <a:stretch>
                <a:fillRect/>
              </a:stretch>
            </p:blipFill>
            <p:spPr>
              <a:xfrm>
                <a:off x="2373666" y="4094205"/>
                <a:ext cx="813764" cy="500125"/>
              </a:xfrm>
              <a:prstGeom prst="rect">
                <a:avLst/>
              </a:prstGeom>
            </p:spPr>
          </p:pic>
          <p:pic>
            <p:nvPicPr>
              <p:cNvPr id="16" name="Picture 15" descr="A picture containing light, clock&#10;&#10;Description automatically generated">
                <a:extLst>
                  <a:ext uri="{FF2B5EF4-FFF2-40B4-BE49-F238E27FC236}">
                    <a16:creationId xmlns:a16="http://schemas.microsoft.com/office/drawing/2014/main" id="{2FE82BEE-7A28-D84B-872E-51E423744416}"/>
                  </a:ext>
                </a:extLst>
              </p:cNvPr>
              <p:cNvPicPr>
                <a:picLocks noChangeAspect="1"/>
              </p:cNvPicPr>
              <p:nvPr/>
            </p:nvPicPr>
            <p:blipFill>
              <a:blip r:embed="rId3"/>
              <a:stretch>
                <a:fillRect/>
              </a:stretch>
            </p:blipFill>
            <p:spPr>
              <a:xfrm>
                <a:off x="719643" y="4315845"/>
                <a:ext cx="813764" cy="500125"/>
              </a:xfrm>
              <a:prstGeom prst="rect">
                <a:avLst/>
              </a:prstGeom>
            </p:spPr>
          </p:pic>
          <p:pic>
            <p:nvPicPr>
              <p:cNvPr id="17" name="Picture 16" descr="A picture containing light, clock&#10;&#10;Description automatically generated">
                <a:extLst>
                  <a:ext uri="{FF2B5EF4-FFF2-40B4-BE49-F238E27FC236}">
                    <a16:creationId xmlns:a16="http://schemas.microsoft.com/office/drawing/2014/main" id="{4BC924CA-925A-AE4D-B018-625DD6A8EFF3}"/>
                  </a:ext>
                </a:extLst>
              </p:cNvPr>
              <p:cNvPicPr>
                <a:picLocks noChangeAspect="1"/>
              </p:cNvPicPr>
              <p:nvPr/>
            </p:nvPicPr>
            <p:blipFill>
              <a:blip r:embed="rId3"/>
              <a:stretch>
                <a:fillRect/>
              </a:stretch>
            </p:blipFill>
            <p:spPr>
              <a:xfrm>
                <a:off x="751703" y="3836151"/>
                <a:ext cx="813764" cy="500125"/>
              </a:xfrm>
              <a:prstGeom prst="rect">
                <a:avLst/>
              </a:prstGeom>
            </p:spPr>
          </p:pic>
          <p:pic>
            <p:nvPicPr>
              <p:cNvPr id="18" name="Picture 17" descr="A picture containing light, clock&#10;&#10;Description automatically generated">
                <a:extLst>
                  <a:ext uri="{FF2B5EF4-FFF2-40B4-BE49-F238E27FC236}">
                    <a16:creationId xmlns:a16="http://schemas.microsoft.com/office/drawing/2014/main" id="{BBC88F77-F748-2C4C-ADB3-E82D858D3043}"/>
                  </a:ext>
                </a:extLst>
              </p:cNvPr>
              <p:cNvPicPr>
                <a:picLocks noChangeAspect="1"/>
              </p:cNvPicPr>
              <p:nvPr/>
            </p:nvPicPr>
            <p:blipFill>
              <a:blip r:embed="rId3"/>
              <a:stretch>
                <a:fillRect/>
              </a:stretch>
            </p:blipFill>
            <p:spPr>
              <a:xfrm>
                <a:off x="1533407" y="4344268"/>
                <a:ext cx="813764" cy="500125"/>
              </a:xfrm>
              <a:prstGeom prst="rect">
                <a:avLst/>
              </a:prstGeom>
            </p:spPr>
          </p:pic>
          <p:pic>
            <p:nvPicPr>
              <p:cNvPr id="19" name="Picture 18" descr="A picture containing standing, person&#10;&#10;Description automatically generated">
                <a:extLst>
                  <a:ext uri="{FF2B5EF4-FFF2-40B4-BE49-F238E27FC236}">
                    <a16:creationId xmlns:a16="http://schemas.microsoft.com/office/drawing/2014/main" id="{E5D63565-198E-3C49-B2B4-701F64BD7F51}"/>
                  </a:ext>
                </a:extLst>
              </p:cNvPr>
              <p:cNvPicPr>
                <a:picLocks noChangeAspect="1"/>
              </p:cNvPicPr>
              <p:nvPr/>
            </p:nvPicPr>
            <p:blipFill>
              <a:blip r:embed="rId4"/>
              <a:stretch>
                <a:fillRect/>
              </a:stretch>
            </p:blipFill>
            <p:spPr>
              <a:xfrm>
                <a:off x="727745" y="4847957"/>
                <a:ext cx="530864" cy="612721"/>
              </a:xfrm>
              <a:prstGeom prst="rect">
                <a:avLst/>
              </a:prstGeom>
            </p:spPr>
          </p:pic>
          <p:pic>
            <p:nvPicPr>
              <p:cNvPr id="20" name="Picture 19">
                <a:extLst>
                  <a:ext uri="{FF2B5EF4-FFF2-40B4-BE49-F238E27FC236}">
                    <a16:creationId xmlns:a16="http://schemas.microsoft.com/office/drawing/2014/main" id="{93F76E49-207C-1045-96AB-15B12F098050}"/>
                  </a:ext>
                </a:extLst>
              </p:cNvPr>
              <p:cNvPicPr>
                <a:picLocks noChangeAspect="1"/>
              </p:cNvPicPr>
              <p:nvPr/>
            </p:nvPicPr>
            <p:blipFill>
              <a:blip r:embed="rId5"/>
              <a:stretch>
                <a:fillRect/>
              </a:stretch>
            </p:blipFill>
            <p:spPr>
              <a:xfrm>
                <a:off x="1372522" y="5237104"/>
                <a:ext cx="598962" cy="547517"/>
              </a:xfrm>
              <a:prstGeom prst="rect">
                <a:avLst/>
              </a:prstGeom>
            </p:spPr>
          </p:pic>
          <p:pic>
            <p:nvPicPr>
              <p:cNvPr id="21" name="Picture 20" descr="A picture containing icon&#10;&#10;Description automatically generated">
                <a:extLst>
                  <a:ext uri="{FF2B5EF4-FFF2-40B4-BE49-F238E27FC236}">
                    <a16:creationId xmlns:a16="http://schemas.microsoft.com/office/drawing/2014/main" id="{3EA4F8EA-150D-494F-8FD9-0DB76D5001C5}"/>
                  </a:ext>
                </a:extLst>
              </p:cNvPr>
              <p:cNvPicPr>
                <a:picLocks noChangeAspect="1"/>
              </p:cNvPicPr>
              <p:nvPr/>
            </p:nvPicPr>
            <p:blipFill>
              <a:blip r:embed="rId6"/>
              <a:stretch>
                <a:fillRect/>
              </a:stretch>
            </p:blipFill>
            <p:spPr>
              <a:xfrm>
                <a:off x="2032034" y="4929703"/>
                <a:ext cx="530864" cy="729939"/>
              </a:xfrm>
              <a:prstGeom prst="rect">
                <a:avLst/>
              </a:prstGeom>
            </p:spPr>
          </p:pic>
          <p:pic>
            <p:nvPicPr>
              <p:cNvPr id="22" name="Picture 21" descr="A close-up of a tiger&#10;&#10;Description automatically generated with low confidence">
                <a:extLst>
                  <a:ext uri="{FF2B5EF4-FFF2-40B4-BE49-F238E27FC236}">
                    <a16:creationId xmlns:a16="http://schemas.microsoft.com/office/drawing/2014/main" id="{3AABB535-2921-A74D-A3F6-94B9EAB6EF82}"/>
                  </a:ext>
                </a:extLst>
              </p:cNvPr>
              <p:cNvPicPr>
                <a:picLocks noChangeAspect="1"/>
              </p:cNvPicPr>
              <p:nvPr/>
            </p:nvPicPr>
            <p:blipFill>
              <a:blip r:embed="rId7"/>
              <a:stretch>
                <a:fillRect/>
              </a:stretch>
            </p:blipFill>
            <p:spPr>
              <a:xfrm>
                <a:off x="5594819" y="5148699"/>
                <a:ext cx="640422" cy="510943"/>
              </a:xfrm>
              <a:prstGeom prst="rect">
                <a:avLst/>
              </a:prstGeom>
            </p:spPr>
          </p:pic>
          <p:pic>
            <p:nvPicPr>
              <p:cNvPr id="23" name="Picture 22" descr="A picture containing light, clock&#10;&#10;Description automatically generated">
                <a:extLst>
                  <a:ext uri="{FF2B5EF4-FFF2-40B4-BE49-F238E27FC236}">
                    <a16:creationId xmlns:a16="http://schemas.microsoft.com/office/drawing/2014/main" id="{F121F4A2-2649-9E49-934E-102A5327B49D}"/>
                  </a:ext>
                </a:extLst>
              </p:cNvPr>
              <p:cNvPicPr>
                <a:picLocks noChangeAspect="1"/>
              </p:cNvPicPr>
              <p:nvPr/>
            </p:nvPicPr>
            <p:blipFill>
              <a:blip r:embed="rId3"/>
              <a:stretch>
                <a:fillRect/>
              </a:stretch>
            </p:blipFill>
            <p:spPr>
              <a:xfrm>
                <a:off x="4523606" y="3704667"/>
                <a:ext cx="813764" cy="500125"/>
              </a:xfrm>
              <a:prstGeom prst="rect">
                <a:avLst/>
              </a:prstGeom>
            </p:spPr>
          </p:pic>
          <p:pic>
            <p:nvPicPr>
              <p:cNvPr id="24" name="Picture 23" descr="A picture containing standing, person&#10;&#10;Description automatically generated">
                <a:extLst>
                  <a:ext uri="{FF2B5EF4-FFF2-40B4-BE49-F238E27FC236}">
                    <a16:creationId xmlns:a16="http://schemas.microsoft.com/office/drawing/2014/main" id="{E5CA40A0-9DA7-F94E-804B-202E2BCA3712}"/>
                  </a:ext>
                </a:extLst>
              </p:cNvPr>
              <p:cNvPicPr>
                <a:picLocks noChangeAspect="1"/>
              </p:cNvPicPr>
              <p:nvPr/>
            </p:nvPicPr>
            <p:blipFill>
              <a:blip r:embed="rId4"/>
              <a:stretch>
                <a:fillRect/>
              </a:stretch>
            </p:blipFill>
            <p:spPr>
              <a:xfrm>
                <a:off x="4376098" y="4207514"/>
                <a:ext cx="530864" cy="612721"/>
              </a:xfrm>
              <a:prstGeom prst="rect">
                <a:avLst/>
              </a:prstGeom>
            </p:spPr>
          </p:pic>
          <p:pic>
            <p:nvPicPr>
              <p:cNvPr id="25" name="Picture 24">
                <a:extLst>
                  <a:ext uri="{FF2B5EF4-FFF2-40B4-BE49-F238E27FC236}">
                    <a16:creationId xmlns:a16="http://schemas.microsoft.com/office/drawing/2014/main" id="{6BCF7EA4-6308-9A44-BB40-BD8D5B30F1A9}"/>
                  </a:ext>
                </a:extLst>
              </p:cNvPr>
              <p:cNvPicPr>
                <a:picLocks noChangeAspect="1"/>
              </p:cNvPicPr>
              <p:nvPr/>
            </p:nvPicPr>
            <p:blipFill>
              <a:blip r:embed="rId5"/>
              <a:stretch>
                <a:fillRect/>
              </a:stretch>
            </p:blipFill>
            <p:spPr>
              <a:xfrm>
                <a:off x="4995857" y="4731901"/>
                <a:ext cx="598962" cy="547517"/>
              </a:xfrm>
              <a:prstGeom prst="rect">
                <a:avLst/>
              </a:prstGeom>
            </p:spPr>
          </p:pic>
          <p:pic>
            <p:nvPicPr>
              <p:cNvPr id="26" name="Picture 25" descr="A picture containing icon&#10;&#10;Description automatically generated">
                <a:extLst>
                  <a:ext uri="{FF2B5EF4-FFF2-40B4-BE49-F238E27FC236}">
                    <a16:creationId xmlns:a16="http://schemas.microsoft.com/office/drawing/2014/main" id="{A798C628-53CF-B64D-AEFC-B1E7B1EA9088}"/>
                  </a:ext>
                </a:extLst>
              </p:cNvPr>
              <p:cNvPicPr>
                <a:picLocks noChangeAspect="1"/>
              </p:cNvPicPr>
              <p:nvPr/>
            </p:nvPicPr>
            <p:blipFill>
              <a:blip r:embed="rId6"/>
              <a:stretch>
                <a:fillRect/>
              </a:stretch>
            </p:blipFill>
            <p:spPr>
              <a:xfrm>
                <a:off x="6116209" y="4306433"/>
                <a:ext cx="530864" cy="729939"/>
              </a:xfrm>
              <a:prstGeom prst="rect">
                <a:avLst/>
              </a:prstGeom>
            </p:spPr>
          </p:pic>
          <p:pic>
            <p:nvPicPr>
              <p:cNvPr id="27" name="Picture 26" descr="A picture containing light, clock&#10;&#10;Description automatically generated">
                <a:extLst>
                  <a:ext uri="{FF2B5EF4-FFF2-40B4-BE49-F238E27FC236}">
                    <a16:creationId xmlns:a16="http://schemas.microsoft.com/office/drawing/2014/main" id="{9B5A68C9-9A97-7948-9D3E-D002938FBEDB}"/>
                  </a:ext>
                </a:extLst>
              </p:cNvPr>
              <p:cNvPicPr>
                <a:picLocks noChangeAspect="1"/>
              </p:cNvPicPr>
              <p:nvPr/>
            </p:nvPicPr>
            <p:blipFill>
              <a:blip r:embed="rId3"/>
              <a:stretch>
                <a:fillRect/>
              </a:stretch>
            </p:blipFill>
            <p:spPr>
              <a:xfrm>
                <a:off x="5230711" y="3322140"/>
                <a:ext cx="813764" cy="500125"/>
              </a:xfrm>
              <a:prstGeom prst="rect">
                <a:avLst/>
              </a:prstGeom>
            </p:spPr>
          </p:pic>
          <p:pic>
            <p:nvPicPr>
              <p:cNvPr id="28" name="Picture 27" descr="A picture containing standing, person&#10;&#10;Description automatically generated">
                <a:extLst>
                  <a:ext uri="{FF2B5EF4-FFF2-40B4-BE49-F238E27FC236}">
                    <a16:creationId xmlns:a16="http://schemas.microsoft.com/office/drawing/2014/main" id="{6D3E14AD-793C-B24A-9F82-CC566F107AE7}"/>
                  </a:ext>
                </a:extLst>
              </p:cNvPr>
              <p:cNvPicPr>
                <a:picLocks noChangeAspect="1"/>
              </p:cNvPicPr>
              <p:nvPr/>
            </p:nvPicPr>
            <p:blipFill>
              <a:blip r:embed="rId4"/>
              <a:stretch>
                <a:fillRect/>
              </a:stretch>
            </p:blipFill>
            <p:spPr>
              <a:xfrm>
                <a:off x="5162920" y="3974598"/>
                <a:ext cx="530864" cy="612721"/>
              </a:xfrm>
              <a:prstGeom prst="rect">
                <a:avLst/>
              </a:prstGeom>
            </p:spPr>
          </p:pic>
          <p:pic>
            <p:nvPicPr>
              <p:cNvPr id="29" name="Picture 28">
                <a:extLst>
                  <a:ext uri="{FF2B5EF4-FFF2-40B4-BE49-F238E27FC236}">
                    <a16:creationId xmlns:a16="http://schemas.microsoft.com/office/drawing/2014/main" id="{3C69E602-C046-FA48-8CCA-D99B8A45C4F1}"/>
                  </a:ext>
                </a:extLst>
              </p:cNvPr>
              <p:cNvPicPr>
                <a:picLocks noChangeAspect="1"/>
              </p:cNvPicPr>
              <p:nvPr/>
            </p:nvPicPr>
            <p:blipFill>
              <a:blip r:embed="rId5"/>
              <a:stretch>
                <a:fillRect/>
              </a:stretch>
            </p:blipFill>
            <p:spPr>
              <a:xfrm>
                <a:off x="5816728" y="3667945"/>
                <a:ext cx="598962" cy="547517"/>
              </a:xfrm>
              <a:prstGeom prst="rect">
                <a:avLst/>
              </a:prstGeom>
            </p:spPr>
          </p:pic>
          <p:pic>
            <p:nvPicPr>
              <p:cNvPr id="30" name="Picture 29" descr="A picture containing icon&#10;&#10;Description automatically generated">
                <a:extLst>
                  <a:ext uri="{FF2B5EF4-FFF2-40B4-BE49-F238E27FC236}">
                    <a16:creationId xmlns:a16="http://schemas.microsoft.com/office/drawing/2014/main" id="{416787DF-F4DE-2740-8D57-FDD43DD426FC}"/>
                  </a:ext>
                </a:extLst>
              </p:cNvPr>
              <p:cNvPicPr>
                <a:picLocks noChangeAspect="1"/>
              </p:cNvPicPr>
              <p:nvPr/>
            </p:nvPicPr>
            <p:blipFill>
              <a:blip r:embed="rId6"/>
              <a:stretch>
                <a:fillRect/>
              </a:stretch>
            </p:blipFill>
            <p:spPr>
              <a:xfrm>
                <a:off x="6543102" y="3935998"/>
                <a:ext cx="530864" cy="729939"/>
              </a:xfrm>
              <a:prstGeom prst="rect">
                <a:avLst/>
              </a:prstGeom>
            </p:spPr>
          </p:pic>
          <p:pic>
            <p:nvPicPr>
              <p:cNvPr id="31" name="Picture 30" descr="A close-up of a tiger&#10;&#10;Description automatically generated with low confidence">
                <a:extLst>
                  <a:ext uri="{FF2B5EF4-FFF2-40B4-BE49-F238E27FC236}">
                    <a16:creationId xmlns:a16="http://schemas.microsoft.com/office/drawing/2014/main" id="{D417DD21-D76D-2245-AFF7-6DE625794E3C}"/>
                  </a:ext>
                </a:extLst>
              </p:cNvPr>
              <p:cNvPicPr>
                <a:picLocks noChangeAspect="1"/>
              </p:cNvPicPr>
              <p:nvPr/>
            </p:nvPicPr>
            <p:blipFill>
              <a:blip r:embed="rId7"/>
              <a:stretch>
                <a:fillRect/>
              </a:stretch>
            </p:blipFill>
            <p:spPr>
              <a:xfrm>
                <a:off x="9237165" y="4893227"/>
                <a:ext cx="640422" cy="510943"/>
              </a:xfrm>
              <a:prstGeom prst="rect">
                <a:avLst/>
              </a:prstGeom>
            </p:spPr>
          </p:pic>
          <p:pic>
            <p:nvPicPr>
              <p:cNvPr id="32" name="Picture 31">
                <a:extLst>
                  <a:ext uri="{FF2B5EF4-FFF2-40B4-BE49-F238E27FC236}">
                    <a16:creationId xmlns:a16="http://schemas.microsoft.com/office/drawing/2014/main" id="{26FF4739-12C6-924A-AD24-1E26D30595AC}"/>
                  </a:ext>
                </a:extLst>
              </p:cNvPr>
              <p:cNvPicPr>
                <a:picLocks noChangeAspect="1"/>
              </p:cNvPicPr>
              <p:nvPr/>
            </p:nvPicPr>
            <p:blipFill>
              <a:blip r:embed="rId5"/>
              <a:stretch>
                <a:fillRect/>
              </a:stretch>
            </p:blipFill>
            <p:spPr>
              <a:xfrm>
                <a:off x="5590272" y="4566911"/>
                <a:ext cx="598962" cy="547517"/>
              </a:xfrm>
              <a:prstGeom prst="rect">
                <a:avLst/>
              </a:prstGeom>
            </p:spPr>
          </p:pic>
          <p:pic>
            <p:nvPicPr>
              <p:cNvPr id="33" name="Picture 32" descr="A picture containing icon&#10;&#10;Description automatically generated">
                <a:extLst>
                  <a:ext uri="{FF2B5EF4-FFF2-40B4-BE49-F238E27FC236}">
                    <a16:creationId xmlns:a16="http://schemas.microsoft.com/office/drawing/2014/main" id="{749EABD4-909E-5149-BE5B-C39010142B3C}"/>
                  </a:ext>
                </a:extLst>
              </p:cNvPr>
              <p:cNvPicPr>
                <a:picLocks noChangeAspect="1"/>
              </p:cNvPicPr>
              <p:nvPr/>
            </p:nvPicPr>
            <p:blipFill>
              <a:blip r:embed="rId6"/>
              <a:stretch>
                <a:fillRect/>
              </a:stretch>
            </p:blipFill>
            <p:spPr>
              <a:xfrm>
                <a:off x="8706301" y="4009043"/>
                <a:ext cx="530864" cy="729939"/>
              </a:xfrm>
              <a:prstGeom prst="rect">
                <a:avLst/>
              </a:prstGeom>
            </p:spPr>
          </p:pic>
          <p:pic>
            <p:nvPicPr>
              <p:cNvPr id="34" name="Picture 33" descr="A picture containing icon&#10;&#10;Description automatically generated">
                <a:extLst>
                  <a:ext uri="{FF2B5EF4-FFF2-40B4-BE49-F238E27FC236}">
                    <a16:creationId xmlns:a16="http://schemas.microsoft.com/office/drawing/2014/main" id="{23151411-38FD-F646-8B6E-811163E539CF}"/>
                  </a:ext>
                </a:extLst>
              </p:cNvPr>
              <p:cNvPicPr>
                <a:picLocks noChangeAspect="1"/>
              </p:cNvPicPr>
              <p:nvPr/>
            </p:nvPicPr>
            <p:blipFill>
              <a:blip r:embed="rId6"/>
              <a:stretch>
                <a:fillRect/>
              </a:stretch>
            </p:blipFill>
            <p:spPr>
              <a:xfrm>
                <a:off x="10234582" y="3529008"/>
                <a:ext cx="530864" cy="729939"/>
              </a:xfrm>
              <a:prstGeom prst="rect">
                <a:avLst/>
              </a:prstGeom>
            </p:spPr>
          </p:pic>
          <p:pic>
            <p:nvPicPr>
              <p:cNvPr id="35" name="Picture 34" descr="A picture containing icon&#10;&#10;Description automatically generated">
                <a:extLst>
                  <a:ext uri="{FF2B5EF4-FFF2-40B4-BE49-F238E27FC236}">
                    <a16:creationId xmlns:a16="http://schemas.microsoft.com/office/drawing/2014/main" id="{32B7AD8E-3D95-8D45-965D-F378F63A2764}"/>
                  </a:ext>
                </a:extLst>
              </p:cNvPr>
              <p:cNvPicPr>
                <a:picLocks noChangeAspect="1"/>
              </p:cNvPicPr>
              <p:nvPr/>
            </p:nvPicPr>
            <p:blipFill>
              <a:blip r:embed="rId6"/>
              <a:stretch>
                <a:fillRect/>
              </a:stretch>
            </p:blipFill>
            <p:spPr>
              <a:xfrm>
                <a:off x="9763589" y="3279677"/>
                <a:ext cx="530864" cy="729939"/>
              </a:xfrm>
              <a:prstGeom prst="rect">
                <a:avLst/>
              </a:prstGeom>
            </p:spPr>
          </p:pic>
          <p:pic>
            <p:nvPicPr>
              <p:cNvPr id="36" name="Picture 35" descr="A picture containing icon&#10;&#10;Description automatically generated">
                <a:extLst>
                  <a:ext uri="{FF2B5EF4-FFF2-40B4-BE49-F238E27FC236}">
                    <a16:creationId xmlns:a16="http://schemas.microsoft.com/office/drawing/2014/main" id="{8C70A7A8-4480-B649-B0A9-C606019763AE}"/>
                  </a:ext>
                </a:extLst>
              </p:cNvPr>
              <p:cNvPicPr>
                <a:picLocks noChangeAspect="1"/>
              </p:cNvPicPr>
              <p:nvPr/>
            </p:nvPicPr>
            <p:blipFill>
              <a:blip r:embed="rId6"/>
              <a:stretch>
                <a:fillRect/>
              </a:stretch>
            </p:blipFill>
            <p:spPr>
              <a:xfrm>
                <a:off x="9291944" y="3634124"/>
                <a:ext cx="530864" cy="729939"/>
              </a:xfrm>
              <a:prstGeom prst="rect">
                <a:avLst/>
              </a:prstGeom>
            </p:spPr>
          </p:pic>
          <p:pic>
            <p:nvPicPr>
              <p:cNvPr id="37" name="Picture 36" descr="A close-up of a tiger&#10;&#10;Description automatically generated with low confidence">
                <a:extLst>
                  <a:ext uri="{FF2B5EF4-FFF2-40B4-BE49-F238E27FC236}">
                    <a16:creationId xmlns:a16="http://schemas.microsoft.com/office/drawing/2014/main" id="{DB5A0F97-2D5B-A342-B5BB-A6C5485CE359}"/>
                  </a:ext>
                </a:extLst>
              </p:cNvPr>
              <p:cNvPicPr>
                <a:picLocks noChangeAspect="1"/>
              </p:cNvPicPr>
              <p:nvPr/>
            </p:nvPicPr>
            <p:blipFill>
              <a:blip r:embed="rId7"/>
              <a:stretch>
                <a:fillRect/>
              </a:stretch>
            </p:blipFill>
            <p:spPr>
              <a:xfrm>
                <a:off x="9273164" y="4384484"/>
                <a:ext cx="640422" cy="510943"/>
              </a:xfrm>
              <a:prstGeom prst="rect">
                <a:avLst/>
              </a:prstGeom>
            </p:spPr>
          </p:pic>
          <p:pic>
            <p:nvPicPr>
              <p:cNvPr id="38" name="Picture 37" descr="A close-up of a tiger&#10;&#10;Description automatically generated with low confidence">
                <a:extLst>
                  <a:ext uri="{FF2B5EF4-FFF2-40B4-BE49-F238E27FC236}">
                    <a16:creationId xmlns:a16="http://schemas.microsoft.com/office/drawing/2014/main" id="{A4BA8747-B5D5-EB45-AE97-9D5504988EF2}"/>
                  </a:ext>
                </a:extLst>
              </p:cNvPr>
              <p:cNvPicPr>
                <a:picLocks noChangeAspect="1"/>
              </p:cNvPicPr>
              <p:nvPr/>
            </p:nvPicPr>
            <p:blipFill>
              <a:blip r:embed="rId7"/>
              <a:stretch>
                <a:fillRect/>
              </a:stretch>
            </p:blipFill>
            <p:spPr>
              <a:xfrm>
                <a:off x="10125024" y="4410465"/>
                <a:ext cx="640422" cy="510943"/>
              </a:xfrm>
              <a:prstGeom prst="rect">
                <a:avLst/>
              </a:prstGeom>
            </p:spPr>
          </p:pic>
          <p:pic>
            <p:nvPicPr>
              <p:cNvPr id="39" name="Picture 38" descr="A close-up of a tiger&#10;&#10;Description automatically generated with low confidence">
                <a:extLst>
                  <a:ext uri="{FF2B5EF4-FFF2-40B4-BE49-F238E27FC236}">
                    <a16:creationId xmlns:a16="http://schemas.microsoft.com/office/drawing/2014/main" id="{D1028B50-9873-3B4B-B14F-6D688C0E2572}"/>
                  </a:ext>
                </a:extLst>
              </p:cNvPr>
              <p:cNvPicPr>
                <a:picLocks noChangeAspect="1"/>
              </p:cNvPicPr>
              <p:nvPr/>
            </p:nvPicPr>
            <p:blipFill>
              <a:blip r:embed="rId7"/>
              <a:stretch>
                <a:fillRect/>
              </a:stretch>
            </p:blipFill>
            <p:spPr>
              <a:xfrm>
                <a:off x="10048802" y="5023946"/>
                <a:ext cx="640422" cy="510943"/>
              </a:xfrm>
              <a:prstGeom prst="rect">
                <a:avLst/>
              </a:prstGeom>
            </p:spPr>
          </p:pic>
        </p:grpSp>
        <p:pic>
          <p:nvPicPr>
            <p:cNvPr id="46" name="Picture 45">
              <a:extLst>
                <a:ext uri="{FF2B5EF4-FFF2-40B4-BE49-F238E27FC236}">
                  <a16:creationId xmlns:a16="http://schemas.microsoft.com/office/drawing/2014/main" id="{99E4EADC-E955-3B4C-B5E2-C29E3839E7A2}"/>
                </a:ext>
              </a:extLst>
            </p:cNvPr>
            <p:cNvPicPr>
              <a:picLocks noChangeAspect="1"/>
            </p:cNvPicPr>
            <p:nvPr/>
          </p:nvPicPr>
          <p:blipFill>
            <a:blip r:embed="rId8"/>
            <a:stretch>
              <a:fillRect/>
            </a:stretch>
          </p:blipFill>
          <p:spPr>
            <a:xfrm>
              <a:off x="2589487" y="4649809"/>
              <a:ext cx="494801" cy="773126"/>
            </a:xfrm>
            <a:prstGeom prst="rect">
              <a:avLst/>
            </a:prstGeom>
          </p:spPr>
        </p:pic>
      </p:grpSp>
    </p:spTree>
    <p:extLst>
      <p:ext uri="{BB962C8B-B14F-4D97-AF65-F5344CB8AC3E}">
        <p14:creationId xmlns:p14="http://schemas.microsoft.com/office/powerpoint/2010/main" val="2089713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36BAF6B-36F8-D645-8900-1182DCEDD3BD}"/>
              </a:ext>
            </a:extLst>
          </p:cNvPr>
          <p:cNvSpPr txBox="1"/>
          <p:nvPr/>
        </p:nvSpPr>
        <p:spPr>
          <a:xfrm>
            <a:off x="547866" y="341596"/>
            <a:ext cx="11405235" cy="923330"/>
          </a:xfrm>
          <a:prstGeom prst="rect">
            <a:avLst/>
          </a:prstGeom>
          <a:noFill/>
        </p:spPr>
        <p:txBody>
          <a:bodyPr wrap="square">
            <a:spAutoFit/>
          </a:bodyPr>
          <a:lstStyle/>
          <a:p>
            <a:r>
              <a:rPr lang="en-US" b="1" dirty="0">
                <a:latin typeface="Avenir Book" panose="02000503020000020003" pitchFamily="2" charset="0"/>
              </a:rPr>
              <a:t>La </a:t>
            </a:r>
            <a:r>
              <a:rPr lang="en-US" b="1" dirty="0" err="1">
                <a:latin typeface="Avenir Book" panose="02000503020000020003" pitchFamily="2" charset="0"/>
              </a:rPr>
              <a:t>diversité</a:t>
            </a:r>
            <a:r>
              <a:rPr lang="en-US" b="1" dirty="0">
                <a:latin typeface="Avenir Book" panose="02000503020000020003" pitchFamily="2" charset="0"/>
              </a:rPr>
              <a:t> alpha </a:t>
            </a:r>
            <a:r>
              <a:rPr lang="en-US" dirty="0" err="1">
                <a:latin typeface="Avenir Book" panose="02000503020000020003" pitchFamily="2" charset="0"/>
              </a:rPr>
              <a:t>est</a:t>
            </a:r>
            <a:r>
              <a:rPr lang="en-US" dirty="0">
                <a:latin typeface="Avenir Book" panose="02000503020000020003" pitchFamily="2" charset="0"/>
              </a:rPr>
              <a:t> </a:t>
            </a:r>
            <a:r>
              <a:rPr lang="en-US" dirty="0" err="1">
                <a:latin typeface="Avenir Book" panose="02000503020000020003" pitchFamily="2" charset="0"/>
              </a:rPr>
              <a:t>généralement</a:t>
            </a:r>
            <a:r>
              <a:rPr lang="en-US" dirty="0">
                <a:latin typeface="Avenir Book" panose="02000503020000020003" pitchFamily="2" charset="0"/>
              </a:rPr>
              <a:t> </a:t>
            </a:r>
            <a:r>
              <a:rPr lang="en-US" dirty="0" err="1">
                <a:latin typeface="Avenir Book" panose="02000503020000020003" pitchFamily="2" charset="0"/>
              </a:rPr>
              <a:t>représentée</a:t>
            </a:r>
            <a:r>
              <a:rPr lang="en-US" dirty="0">
                <a:latin typeface="Avenir Book" panose="02000503020000020003" pitchFamily="2" charset="0"/>
              </a:rPr>
              <a:t> sous </a:t>
            </a:r>
            <a:r>
              <a:rPr lang="en-US" dirty="0" err="1">
                <a:latin typeface="Avenir Book" panose="02000503020000020003" pitchFamily="2" charset="0"/>
              </a:rPr>
              <a:t>forme</a:t>
            </a:r>
            <a:r>
              <a:rPr lang="en-US" dirty="0">
                <a:latin typeface="Avenir Book" panose="02000503020000020003" pitchFamily="2" charset="0"/>
              </a:rPr>
              <a:t> de </a:t>
            </a:r>
            <a:r>
              <a:rPr lang="en-US" dirty="0" err="1">
                <a:latin typeface="Avenir Book" panose="02000503020000020003" pitchFamily="2" charset="0"/>
              </a:rPr>
              <a:t>diagramme</a:t>
            </a:r>
            <a:r>
              <a:rPr lang="en-US" dirty="0">
                <a:latin typeface="Avenir Book" panose="02000503020000020003" pitchFamily="2" charset="0"/>
              </a:rPr>
              <a:t> </a:t>
            </a:r>
            <a:r>
              <a:rPr lang="en-US" dirty="0" err="1">
                <a:latin typeface="Avenir Book" panose="02000503020000020003" pitchFamily="2" charset="0"/>
              </a:rPr>
              <a:t>en</a:t>
            </a:r>
            <a:r>
              <a:rPr lang="en-US" dirty="0">
                <a:latin typeface="Avenir Book" panose="02000503020000020003" pitchFamily="2" charset="0"/>
              </a:rPr>
              <a:t> </a:t>
            </a:r>
            <a:r>
              <a:rPr lang="en-US" dirty="0" err="1">
                <a:latin typeface="Avenir Book" panose="02000503020000020003" pitchFamily="2" charset="0"/>
              </a:rPr>
              <a:t>boîte</a:t>
            </a:r>
            <a:r>
              <a:rPr lang="en-US" dirty="0">
                <a:latin typeface="Avenir Book" panose="02000503020000020003" pitchFamily="2" charset="0"/>
              </a:rPr>
              <a:t> des </a:t>
            </a:r>
            <a:r>
              <a:rPr lang="en-US" dirty="0" err="1">
                <a:latin typeface="Avenir Book" panose="02000503020000020003" pitchFamily="2" charset="0"/>
              </a:rPr>
              <a:t>échantillons</a:t>
            </a:r>
            <a:r>
              <a:rPr lang="en-US" dirty="0">
                <a:latin typeface="Avenir Book" panose="02000503020000020003" pitchFamily="2" charset="0"/>
              </a:rPr>
              <a:t> </a:t>
            </a:r>
            <a:r>
              <a:rPr lang="en-US" dirty="0" err="1">
                <a:latin typeface="Avenir Book" panose="02000503020000020003" pitchFamily="2" charset="0"/>
              </a:rPr>
              <a:t>provenant</a:t>
            </a:r>
            <a:r>
              <a:rPr lang="en-US" dirty="0">
                <a:latin typeface="Avenir Book" panose="02000503020000020003" pitchFamily="2" charset="0"/>
              </a:rPr>
              <a:t> de </a:t>
            </a:r>
            <a:r>
              <a:rPr lang="en-US" dirty="0" err="1">
                <a:latin typeface="Avenir Book" panose="02000503020000020003" pitchFamily="2" charset="0"/>
              </a:rPr>
              <a:t>différents</a:t>
            </a:r>
            <a:r>
              <a:rPr lang="en-US" dirty="0">
                <a:latin typeface="Avenir Book" panose="02000503020000020003" pitchFamily="2" charset="0"/>
              </a:rPr>
              <a:t> </a:t>
            </a:r>
            <a:r>
              <a:rPr lang="en-US" dirty="0" err="1">
                <a:latin typeface="Avenir Book" panose="02000503020000020003" pitchFamily="2" charset="0"/>
              </a:rPr>
              <a:t>endroits</a:t>
            </a:r>
            <a:r>
              <a:rPr lang="en-US" dirty="0">
                <a:latin typeface="Avenir Book" panose="02000503020000020003" pitchFamily="2" charset="0"/>
              </a:rPr>
              <a:t> </a:t>
            </a:r>
            <a:r>
              <a:rPr lang="en-US" dirty="0" err="1">
                <a:latin typeface="Avenir Book" panose="02000503020000020003" pitchFamily="2" charset="0"/>
              </a:rPr>
              <a:t>ou</a:t>
            </a:r>
            <a:r>
              <a:rPr lang="en-US" dirty="0">
                <a:latin typeface="Avenir Book" panose="02000503020000020003" pitchFamily="2" charset="0"/>
              </a:rPr>
              <a:t> types </a:t>
            </a:r>
            <a:r>
              <a:rPr lang="en-US" dirty="0" err="1">
                <a:latin typeface="Avenir Book" panose="02000503020000020003" pitchFamily="2" charset="0"/>
              </a:rPr>
              <a:t>d'échantillons</a:t>
            </a:r>
            <a:r>
              <a:rPr lang="en-US" dirty="0">
                <a:latin typeface="Avenir Book" panose="02000503020000020003" pitchFamily="2" charset="0"/>
              </a:rPr>
              <a:t>. Ce </a:t>
            </a:r>
            <a:r>
              <a:rPr lang="en-US" dirty="0" err="1">
                <a:latin typeface="Avenir Book" panose="02000503020000020003" pitchFamily="2" charset="0"/>
              </a:rPr>
              <a:t>sont</a:t>
            </a:r>
            <a:r>
              <a:rPr lang="en-US" dirty="0">
                <a:latin typeface="Avenir Book" panose="02000503020000020003" pitchFamily="2" charset="0"/>
              </a:rPr>
              <a:t> les </a:t>
            </a:r>
            <a:r>
              <a:rPr lang="en-US" dirty="0" err="1">
                <a:latin typeface="Avenir Book" panose="02000503020000020003" pitchFamily="2" charset="0"/>
              </a:rPr>
              <a:t>diversités</a:t>
            </a:r>
            <a:r>
              <a:rPr lang="en-US" dirty="0">
                <a:latin typeface="Avenir Book" panose="02000503020000020003" pitchFamily="2" charset="0"/>
              </a:rPr>
              <a:t> alpha de Shannon </a:t>
            </a:r>
            <a:r>
              <a:rPr lang="en-US" dirty="0" err="1">
                <a:latin typeface="Avenir Book" panose="02000503020000020003" pitchFamily="2" charset="0"/>
              </a:rPr>
              <a:t>provenant</a:t>
            </a:r>
            <a:r>
              <a:rPr lang="en-US" dirty="0">
                <a:latin typeface="Avenir Book" panose="02000503020000020003" pitchFamily="2" charset="0"/>
              </a:rPr>
              <a:t> de </a:t>
            </a:r>
            <a:r>
              <a:rPr lang="en-US" dirty="0" err="1">
                <a:latin typeface="Avenir Book" panose="02000503020000020003" pitchFamily="2" charset="0"/>
              </a:rPr>
              <a:t>différents</a:t>
            </a:r>
            <a:r>
              <a:rPr lang="en-US" dirty="0">
                <a:latin typeface="Avenir Book" panose="02000503020000020003" pitchFamily="2" charset="0"/>
              </a:rPr>
              <a:t> sites </a:t>
            </a:r>
            <a:r>
              <a:rPr lang="en-US" dirty="0" err="1">
                <a:latin typeface="Avenir Book" panose="02000503020000020003" pitchFamily="2" charset="0"/>
              </a:rPr>
              <a:t>corporels</a:t>
            </a:r>
            <a:r>
              <a:rPr lang="en-US" dirty="0">
                <a:latin typeface="Avenir Book" panose="02000503020000020003" pitchFamily="2" charset="0"/>
              </a:rPr>
              <a:t> chez 105 macaques.</a:t>
            </a:r>
          </a:p>
        </p:txBody>
      </p:sp>
      <p:pic>
        <p:nvPicPr>
          <p:cNvPr id="3" name="Picture 2" descr="Chart, box and whisker chart&#10;&#10;Description automatically generated">
            <a:extLst>
              <a:ext uri="{FF2B5EF4-FFF2-40B4-BE49-F238E27FC236}">
                <a16:creationId xmlns:a16="http://schemas.microsoft.com/office/drawing/2014/main" id="{298C5D3D-EF05-6945-AA85-D8A71066C505}"/>
              </a:ext>
            </a:extLst>
          </p:cNvPr>
          <p:cNvPicPr>
            <a:picLocks noChangeAspect="1"/>
          </p:cNvPicPr>
          <p:nvPr/>
        </p:nvPicPr>
        <p:blipFill>
          <a:blip r:embed="rId3"/>
          <a:stretch>
            <a:fillRect/>
          </a:stretch>
        </p:blipFill>
        <p:spPr>
          <a:xfrm>
            <a:off x="1242154" y="1597729"/>
            <a:ext cx="7898539" cy="5000367"/>
          </a:xfrm>
          <a:prstGeom prst="rect">
            <a:avLst/>
          </a:prstGeom>
        </p:spPr>
      </p:pic>
      <p:sp>
        <p:nvSpPr>
          <p:cNvPr id="7" name="TextBox 6">
            <a:extLst>
              <a:ext uri="{FF2B5EF4-FFF2-40B4-BE49-F238E27FC236}">
                <a16:creationId xmlns:a16="http://schemas.microsoft.com/office/drawing/2014/main" id="{9C2A8532-0B2C-A440-926E-269C4B4FB268}"/>
              </a:ext>
            </a:extLst>
          </p:cNvPr>
          <p:cNvSpPr txBox="1"/>
          <p:nvPr/>
        </p:nvSpPr>
        <p:spPr>
          <a:xfrm>
            <a:off x="10247869" y="6459597"/>
            <a:ext cx="1705233" cy="276999"/>
          </a:xfrm>
          <a:prstGeom prst="rect">
            <a:avLst/>
          </a:prstGeom>
          <a:noFill/>
        </p:spPr>
        <p:txBody>
          <a:bodyPr wrap="square">
            <a:spAutoFit/>
          </a:bodyPr>
          <a:lstStyle/>
          <a:p>
            <a:r>
              <a:rPr lang="en-US" sz="1200" dirty="0" err="1">
                <a:latin typeface="Avenir Book" panose="02000503020000020003" pitchFamily="2" charset="0"/>
              </a:rPr>
              <a:t>Janiak</a:t>
            </a:r>
            <a:r>
              <a:rPr lang="en-US" sz="1200" dirty="0">
                <a:latin typeface="Avenir Book" panose="02000503020000020003" pitchFamily="2" charset="0"/>
              </a:rPr>
              <a:t> </a:t>
            </a:r>
            <a:r>
              <a:rPr lang="en-US" sz="1200" i="1" dirty="0">
                <a:latin typeface="Avenir Book" panose="02000503020000020003" pitchFamily="2" charset="0"/>
              </a:rPr>
              <a:t>et al</a:t>
            </a:r>
            <a:r>
              <a:rPr lang="en-US" sz="1200" dirty="0">
                <a:latin typeface="Avenir Book" panose="02000503020000020003" pitchFamily="2" charset="0"/>
              </a:rPr>
              <a:t>. 2021</a:t>
            </a:r>
            <a:endParaRPr lang="en-US" sz="1200" dirty="0"/>
          </a:p>
        </p:txBody>
      </p:sp>
    </p:spTree>
    <p:extLst>
      <p:ext uri="{BB962C8B-B14F-4D97-AF65-F5344CB8AC3E}">
        <p14:creationId xmlns:p14="http://schemas.microsoft.com/office/powerpoint/2010/main" val="3962216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36BAF6B-36F8-D645-8900-1182DCEDD3BD}"/>
              </a:ext>
            </a:extLst>
          </p:cNvPr>
          <p:cNvSpPr txBox="1"/>
          <p:nvPr/>
        </p:nvSpPr>
        <p:spPr>
          <a:xfrm>
            <a:off x="547867" y="341596"/>
            <a:ext cx="11484188" cy="646331"/>
          </a:xfrm>
          <a:prstGeom prst="rect">
            <a:avLst/>
          </a:prstGeom>
          <a:noFill/>
        </p:spPr>
        <p:txBody>
          <a:bodyPr wrap="square">
            <a:spAutoFit/>
          </a:bodyPr>
          <a:lstStyle/>
          <a:p>
            <a:r>
              <a:rPr lang="en-US" b="1" dirty="0" err="1">
                <a:latin typeface="Avenir Book" panose="02000503020000020003" pitchFamily="2" charset="0"/>
              </a:rPr>
              <a:t>Diversité</a:t>
            </a:r>
            <a:r>
              <a:rPr lang="en-US" b="1" dirty="0">
                <a:latin typeface="Avenir Book" panose="02000503020000020003" pitchFamily="2" charset="0"/>
              </a:rPr>
              <a:t> </a:t>
            </a:r>
            <a:r>
              <a:rPr lang="en-US" b="1" dirty="0" err="1">
                <a:latin typeface="Avenir Book" panose="02000503020000020003" pitchFamily="2" charset="0"/>
              </a:rPr>
              <a:t>bêta</a:t>
            </a:r>
            <a:r>
              <a:rPr lang="en-US" b="1" dirty="0">
                <a:latin typeface="Avenir Book" panose="02000503020000020003" pitchFamily="2" charset="0"/>
              </a:rPr>
              <a:t> </a:t>
            </a:r>
            <a:r>
              <a:rPr lang="en-US" dirty="0">
                <a:latin typeface="Avenir Book" panose="02000503020000020003" pitchFamily="2" charset="0"/>
              </a:rPr>
              <a:t>: </a:t>
            </a:r>
            <a:r>
              <a:rPr lang="en-US" dirty="0" err="1">
                <a:latin typeface="Avenir Book" panose="02000503020000020003" pitchFamily="2" charset="0"/>
              </a:rPr>
              <a:t>l'étendue</a:t>
            </a:r>
            <a:r>
              <a:rPr lang="en-US" dirty="0">
                <a:latin typeface="Avenir Book" panose="02000503020000020003" pitchFamily="2" charset="0"/>
              </a:rPr>
              <a:t> de la </a:t>
            </a:r>
            <a:r>
              <a:rPr lang="en-US" dirty="0" err="1">
                <a:latin typeface="Avenir Book" panose="02000503020000020003" pitchFamily="2" charset="0"/>
              </a:rPr>
              <a:t>différenciation</a:t>
            </a:r>
            <a:r>
              <a:rPr lang="en-US" dirty="0">
                <a:latin typeface="Avenir Book" panose="02000503020000020003" pitchFamily="2" charset="0"/>
              </a:rPr>
              <a:t> des </a:t>
            </a:r>
            <a:r>
              <a:rPr lang="en-US" dirty="0" err="1">
                <a:latin typeface="Avenir Book" panose="02000503020000020003" pitchFamily="2" charset="0"/>
              </a:rPr>
              <a:t>communautés</a:t>
            </a:r>
            <a:r>
              <a:rPr lang="en-US" dirty="0">
                <a:latin typeface="Avenir Book" panose="02000503020000020003" pitchFamily="2" charset="0"/>
              </a:rPr>
              <a:t> entre les sites </a:t>
            </a:r>
            <a:r>
              <a:rPr lang="en-US" dirty="0" err="1">
                <a:latin typeface="Avenir Book" panose="02000503020000020003" pitchFamily="2" charset="0"/>
              </a:rPr>
              <a:t>ou</a:t>
            </a:r>
            <a:r>
              <a:rPr lang="en-US" dirty="0">
                <a:latin typeface="Avenir Book" panose="02000503020000020003" pitchFamily="2" charset="0"/>
              </a:rPr>
              <a:t> les </a:t>
            </a:r>
            <a:r>
              <a:rPr lang="en-US" dirty="0" err="1">
                <a:latin typeface="Avenir Book" panose="02000503020000020003" pitchFamily="2" charset="0"/>
              </a:rPr>
              <a:t>échantillons</a:t>
            </a:r>
            <a:r>
              <a:rPr lang="en-US" dirty="0">
                <a:latin typeface="Avenir Book" panose="02000503020000020003" pitchFamily="2" charset="0"/>
              </a:rPr>
              <a:t>. </a:t>
            </a:r>
          </a:p>
          <a:p>
            <a:r>
              <a:rPr lang="en-US" dirty="0">
                <a:latin typeface="Avenir Book" panose="02000503020000020003" pitchFamily="2" charset="0"/>
              </a:rPr>
              <a:t>	            </a:t>
            </a:r>
            <a:r>
              <a:rPr lang="en-US" dirty="0" err="1">
                <a:latin typeface="Avenir Book" panose="02000503020000020003" pitchFamily="2" charset="0"/>
              </a:rPr>
              <a:t>En</a:t>
            </a:r>
            <a:r>
              <a:rPr lang="en-US" dirty="0">
                <a:latin typeface="Avenir Book" panose="02000503020000020003" pitchFamily="2" charset="0"/>
              </a:rPr>
              <a:t> </a:t>
            </a:r>
            <a:r>
              <a:rPr lang="en-US" dirty="0" err="1">
                <a:latin typeface="Avenir Book" panose="02000503020000020003" pitchFamily="2" charset="0"/>
              </a:rPr>
              <a:t>d'autres</a:t>
            </a:r>
            <a:r>
              <a:rPr lang="en-US" dirty="0">
                <a:latin typeface="Avenir Book" panose="02000503020000020003" pitchFamily="2" charset="0"/>
              </a:rPr>
              <a:t> </a:t>
            </a:r>
            <a:r>
              <a:rPr lang="en-US" dirty="0" err="1">
                <a:latin typeface="Avenir Book" panose="02000503020000020003" pitchFamily="2" charset="0"/>
              </a:rPr>
              <a:t>termes</a:t>
            </a:r>
            <a:r>
              <a:rPr lang="en-US" dirty="0">
                <a:latin typeface="Avenir Book" panose="02000503020000020003" pitchFamily="2" charset="0"/>
              </a:rPr>
              <a:t>, </a:t>
            </a:r>
            <a:r>
              <a:rPr lang="en-US" dirty="0" err="1">
                <a:latin typeface="Avenir Book" panose="02000503020000020003" pitchFamily="2" charset="0"/>
              </a:rPr>
              <a:t>à</a:t>
            </a:r>
            <a:r>
              <a:rPr lang="en-US" dirty="0">
                <a:latin typeface="Avenir Book" panose="02000503020000020003" pitchFamily="2" charset="0"/>
              </a:rPr>
              <a:t> </a:t>
            </a:r>
            <a:r>
              <a:rPr lang="en-US" dirty="0" err="1">
                <a:latin typeface="Avenir Book" panose="02000503020000020003" pitchFamily="2" charset="0"/>
              </a:rPr>
              <a:t>quel</a:t>
            </a:r>
            <a:r>
              <a:rPr lang="en-US" dirty="0">
                <a:latin typeface="Avenir Book" panose="02000503020000020003" pitchFamily="2" charset="0"/>
              </a:rPr>
              <a:t> point les </a:t>
            </a:r>
            <a:r>
              <a:rPr lang="en-US" dirty="0" err="1">
                <a:latin typeface="Avenir Book" panose="02000503020000020003" pitchFamily="2" charset="0"/>
              </a:rPr>
              <a:t>échantillons</a:t>
            </a:r>
            <a:r>
              <a:rPr lang="en-US" dirty="0">
                <a:latin typeface="Avenir Book" panose="02000503020000020003" pitchFamily="2" charset="0"/>
              </a:rPr>
              <a:t> </a:t>
            </a:r>
            <a:r>
              <a:rPr lang="en-US" dirty="0" err="1">
                <a:latin typeface="Avenir Book" panose="02000503020000020003" pitchFamily="2" charset="0"/>
              </a:rPr>
              <a:t>sont-ils</a:t>
            </a:r>
            <a:r>
              <a:rPr lang="en-US" dirty="0">
                <a:latin typeface="Avenir Book" panose="02000503020000020003" pitchFamily="2" charset="0"/>
              </a:rPr>
              <a:t> </a:t>
            </a:r>
            <a:r>
              <a:rPr lang="en-US" dirty="0" err="1">
                <a:latin typeface="Avenir Book" panose="02000503020000020003" pitchFamily="2" charset="0"/>
              </a:rPr>
              <a:t>différents</a:t>
            </a:r>
            <a:r>
              <a:rPr lang="en-US" dirty="0">
                <a:latin typeface="Avenir Book" panose="02000503020000020003" pitchFamily="2" charset="0"/>
              </a:rPr>
              <a:t> les </a:t>
            </a:r>
            <a:r>
              <a:rPr lang="en-US" dirty="0" err="1">
                <a:latin typeface="Avenir Book" panose="02000503020000020003" pitchFamily="2" charset="0"/>
              </a:rPr>
              <a:t>uns</a:t>
            </a:r>
            <a:r>
              <a:rPr lang="en-US" dirty="0">
                <a:latin typeface="Avenir Book" panose="02000503020000020003" pitchFamily="2" charset="0"/>
              </a:rPr>
              <a:t> des </a:t>
            </a:r>
            <a:r>
              <a:rPr lang="en-US" dirty="0" err="1">
                <a:latin typeface="Avenir Book" panose="02000503020000020003" pitchFamily="2" charset="0"/>
              </a:rPr>
              <a:t>autres</a:t>
            </a:r>
            <a:r>
              <a:rPr lang="en-US" dirty="0">
                <a:latin typeface="Avenir Book" panose="02000503020000020003" pitchFamily="2" charset="0"/>
              </a:rPr>
              <a:t> ?</a:t>
            </a:r>
          </a:p>
        </p:txBody>
      </p:sp>
      <p:sp>
        <p:nvSpPr>
          <p:cNvPr id="7" name="Oval 6">
            <a:extLst>
              <a:ext uri="{FF2B5EF4-FFF2-40B4-BE49-F238E27FC236}">
                <a16:creationId xmlns:a16="http://schemas.microsoft.com/office/drawing/2014/main" id="{6D032E6B-2EF5-2E4F-9F27-15578CBB3B6C}"/>
              </a:ext>
            </a:extLst>
          </p:cNvPr>
          <p:cNvSpPr/>
          <p:nvPr/>
        </p:nvSpPr>
        <p:spPr>
          <a:xfrm>
            <a:off x="346349" y="2850330"/>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65A796BA-3A9D-AB45-B3E4-5105BF0DBA47}"/>
              </a:ext>
            </a:extLst>
          </p:cNvPr>
          <p:cNvSpPr/>
          <p:nvPr/>
        </p:nvSpPr>
        <p:spPr>
          <a:xfrm>
            <a:off x="4221893" y="2861521"/>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0CAE5933-ED05-E745-B470-FD36C9E94267}"/>
              </a:ext>
            </a:extLst>
          </p:cNvPr>
          <p:cNvSpPr/>
          <p:nvPr/>
        </p:nvSpPr>
        <p:spPr>
          <a:xfrm>
            <a:off x="8336694" y="2861521"/>
            <a:ext cx="3031524" cy="2899719"/>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picture containing light, clock&#10;&#10;Description automatically generated">
            <a:extLst>
              <a:ext uri="{FF2B5EF4-FFF2-40B4-BE49-F238E27FC236}">
                <a16:creationId xmlns:a16="http://schemas.microsoft.com/office/drawing/2014/main" id="{2FE82BEE-7A28-D84B-872E-51E423744416}"/>
              </a:ext>
            </a:extLst>
          </p:cNvPr>
          <p:cNvPicPr>
            <a:picLocks noChangeAspect="1"/>
          </p:cNvPicPr>
          <p:nvPr/>
        </p:nvPicPr>
        <p:blipFill>
          <a:blip r:embed="rId3"/>
          <a:stretch>
            <a:fillRect/>
          </a:stretch>
        </p:blipFill>
        <p:spPr>
          <a:xfrm>
            <a:off x="894982" y="3382434"/>
            <a:ext cx="813764" cy="500125"/>
          </a:xfrm>
          <a:prstGeom prst="rect">
            <a:avLst/>
          </a:prstGeom>
        </p:spPr>
      </p:pic>
      <p:pic>
        <p:nvPicPr>
          <p:cNvPr id="19" name="Picture 18" descr="A picture containing standing, person&#10;&#10;Description automatically generated">
            <a:extLst>
              <a:ext uri="{FF2B5EF4-FFF2-40B4-BE49-F238E27FC236}">
                <a16:creationId xmlns:a16="http://schemas.microsoft.com/office/drawing/2014/main" id="{E5D63565-198E-3C49-B2B4-701F64BD7F51}"/>
              </a:ext>
            </a:extLst>
          </p:cNvPr>
          <p:cNvPicPr>
            <a:picLocks noChangeAspect="1"/>
          </p:cNvPicPr>
          <p:nvPr/>
        </p:nvPicPr>
        <p:blipFill>
          <a:blip r:embed="rId4"/>
          <a:stretch>
            <a:fillRect/>
          </a:stretch>
        </p:blipFill>
        <p:spPr>
          <a:xfrm>
            <a:off x="976008" y="4148733"/>
            <a:ext cx="530864" cy="612721"/>
          </a:xfrm>
          <a:prstGeom prst="rect">
            <a:avLst/>
          </a:prstGeom>
        </p:spPr>
      </p:pic>
      <p:pic>
        <p:nvPicPr>
          <p:cNvPr id="20" name="Picture 19">
            <a:extLst>
              <a:ext uri="{FF2B5EF4-FFF2-40B4-BE49-F238E27FC236}">
                <a16:creationId xmlns:a16="http://schemas.microsoft.com/office/drawing/2014/main" id="{93F76E49-207C-1045-96AB-15B12F098050}"/>
              </a:ext>
            </a:extLst>
          </p:cNvPr>
          <p:cNvPicPr>
            <a:picLocks noChangeAspect="1"/>
          </p:cNvPicPr>
          <p:nvPr/>
        </p:nvPicPr>
        <p:blipFill>
          <a:blip r:embed="rId5"/>
          <a:stretch>
            <a:fillRect/>
          </a:stretch>
        </p:blipFill>
        <p:spPr>
          <a:xfrm>
            <a:off x="2020612" y="4402453"/>
            <a:ext cx="598962" cy="547517"/>
          </a:xfrm>
          <a:prstGeom prst="rect">
            <a:avLst/>
          </a:prstGeom>
        </p:spPr>
      </p:pic>
      <p:pic>
        <p:nvPicPr>
          <p:cNvPr id="22" name="Picture 21" descr="A close-up of a tiger&#10;&#10;Description automatically generated with low confidence">
            <a:extLst>
              <a:ext uri="{FF2B5EF4-FFF2-40B4-BE49-F238E27FC236}">
                <a16:creationId xmlns:a16="http://schemas.microsoft.com/office/drawing/2014/main" id="{3AABB535-2921-A74D-A3F6-94B9EAB6EF82}"/>
              </a:ext>
            </a:extLst>
          </p:cNvPr>
          <p:cNvPicPr>
            <a:picLocks noChangeAspect="1"/>
          </p:cNvPicPr>
          <p:nvPr/>
        </p:nvPicPr>
        <p:blipFill>
          <a:blip r:embed="rId6"/>
          <a:stretch>
            <a:fillRect/>
          </a:stretch>
        </p:blipFill>
        <p:spPr>
          <a:xfrm>
            <a:off x="5418894" y="4761454"/>
            <a:ext cx="640422" cy="510943"/>
          </a:xfrm>
          <a:prstGeom prst="rect">
            <a:avLst/>
          </a:prstGeom>
        </p:spPr>
      </p:pic>
      <p:pic>
        <p:nvPicPr>
          <p:cNvPr id="24" name="Picture 23" descr="A picture containing standing, person&#10;&#10;Description automatically generated">
            <a:extLst>
              <a:ext uri="{FF2B5EF4-FFF2-40B4-BE49-F238E27FC236}">
                <a16:creationId xmlns:a16="http://schemas.microsoft.com/office/drawing/2014/main" id="{E5CA40A0-9DA7-F94E-804B-202E2BCA3712}"/>
              </a:ext>
            </a:extLst>
          </p:cNvPr>
          <p:cNvPicPr>
            <a:picLocks noChangeAspect="1"/>
          </p:cNvPicPr>
          <p:nvPr/>
        </p:nvPicPr>
        <p:blipFill>
          <a:blip r:embed="rId4"/>
          <a:stretch>
            <a:fillRect/>
          </a:stretch>
        </p:blipFill>
        <p:spPr>
          <a:xfrm>
            <a:off x="4757801" y="4096093"/>
            <a:ext cx="530864" cy="612721"/>
          </a:xfrm>
          <a:prstGeom prst="rect">
            <a:avLst/>
          </a:prstGeom>
        </p:spPr>
      </p:pic>
      <p:pic>
        <p:nvPicPr>
          <p:cNvPr id="25" name="Picture 24">
            <a:extLst>
              <a:ext uri="{FF2B5EF4-FFF2-40B4-BE49-F238E27FC236}">
                <a16:creationId xmlns:a16="http://schemas.microsoft.com/office/drawing/2014/main" id="{6BCF7EA4-6308-9A44-BB40-BD8D5B30F1A9}"/>
              </a:ext>
            </a:extLst>
          </p:cNvPr>
          <p:cNvPicPr>
            <a:picLocks noChangeAspect="1"/>
          </p:cNvPicPr>
          <p:nvPr/>
        </p:nvPicPr>
        <p:blipFill>
          <a:blip r:embed="rId5"/>
          <a:stretch>
            <a:fillRect/>
          </a:stretch>
        </p:blipFill>
        <p:spPr>
          <a:xfrm>
            <a:off x="5339190" y="3335042"/>
            <a:ext cx="598962" cy="547517"/>
          </a:xfrm>
          <a:prstGeom prst="rect">
            <a:avLst/>
          </a:prstGeom>
        </p:spPr>
      </p:pic>
      <p:pic>
        <p:nvPicPr>
          <p:cNvPr id="26" name="Picture 25" descr="A picture containing icon&#10;&#10;Description automatically generated">
            <a:extLst>
              <a:ext uri="{FF2B5EF4-FFF2-40B4-BE49-F238E27FC236}">
                <a16:creationId xmlns:a16="http://schemas.microsoft.com/office/drawing/2014/main" id="{A798C628-53CF-B64D-AEFC-B1E7B1EA9088}"/>
              </a:ext>
            </a:extLst>
          </p:cNvPr>
          <p:cNvPicPr>
            <a:picLocks noChangeAspect="1"/>
          </p:cNvPicPr>
          <p:nvPr/>
        </p:nvPicPr>
        <p:blipFill>
          <a:blip r:embed="rId7"/>
          <a:stretch>
            <a:fillRect/>
          </a:stretch>
        </p:blipFill>
        <p:spPr>
          <a:xfrm>
            <a:off x="6064920" y="3882559"/>
            <a:ext cx="530864" cy="729939"/>
          </a:xfrm>
          <a:prstGeom prst="rect">
            <a:avLst/>
          </a:prstGeom>
        </p:spPr>
      </p:pic>
      <p:pic>
        <p:nvPicPr>
          <p:cNvPr id="31" name="Picture 30" descr="A close-up of a tiger&#10;&#10;Description automatically generated with low confidence">
            <a:extLst>
              <a:ext uri="{FF2B5EF4-FFF2-40B4-BE49-F238E27FC236}">
                <a16:creationId xmlns:a16="http://schemas.microsoft.com/office/drawing/2014/main" id="{D417DD21-D76D-2245-AFF7-6DE625794E3C}"/>
              </a:ext>
            </a:extLst>
          </p:cNvPr>
          <p:cNvPicPr>
            <a:picLocks noChangeAspect="1"/>
          </p:cNvPicPr>
          <p:nvPr/>
        </p:nvPicPr>
        <p:blipFill>
          <a:blip r:embed="rId6"/>
          <a:stretch>
            <a:fillRect/>
          </a:stretch>
        </p:blipFill>
        <p:spPr>
          <a:xfrm>
            <a:off x="9639724" y="3524411"/>
            <a:ext cx="640422" cy="510943"/>
          </a:xfrm>
          <a:prstGeom prst="rect">
            <a:avLst/>
          </a:prstGeom>
        </p:spPr>
      </p:pic>
      <p:pic>
        <p:nvPicPr>
          <p:cNvPr id="33" name="Picture 32" descr="A picture containing icon&#10;&#10;Description automatically generated">
            <a:extLst>
              <a:ext uri="{FF2B5EF4-FFF2-40B4-BE49-F238E27FC236}">
                <a16:creationId xmlns:a16="http://schemas.microsoft.com/office/drawing/2014/main" id="{749EABD4-909E-5149-BE5B-C39010142B3C}"/>
              </a:ext>
            </a:extLst>
          </p:cNvPr>
          <p:cNvPicPr>
            <a:picLocks noChangeAspect="1"/>
          </p:cNvPicPr>
          <p:nvPr/>
        </p:nvPicPr>
        <p:blipFill>
          <a:blip r:embed="rId7"/>
          <a:stretch>
            <a:fillRect/>
          </a:stretch>
        </p:blipFill>
        <p:spPr>
          <a:xfrm>
            <a:off x="8935554" y="4126733"/>
            <a:ext cx="530864" cy="729939"/>
          </a:xfrm>
          <a:prstGeom prst="rect">
            <a:avLst/>
          </a:prstGeom>
        </p:spPr>
      </p:pic>
      <p:pic>
        <p:nvPicPr>
          <p:cNvPr id="39" name="Picture 38" descr="A close-up of a tiger&#10;&#10;Description automatically generated with low confidence">
            <a:extLst>
              <a:ext uri="{FF2B5EF4-FFF2-40B4-BE49-F238E27FC236}">
                <a16:creationId xmlns:a16="http://schemas.microsoft.com/office/drawing/2014/main" id="{D1028B50-9873-3B4B-B14F-6D688C0E2572}"/>
              </a:ext>
            </a:extLst>
          </p:cNvPr>
          <p:cNvPicPr>
            <a:picLocks noChangeAspect="1"/>
          </p:cNvPicPr>
          <p:nvPr/>
        </p:nvPicPr>
        <p:blipFill>
          <a:blip r:embed="rId6"/>
          <a:stretch>
            <a:fillRect/>
          </a:stretch>
        </p:blipFill>
        <p:spPr>
          <a:xfrm>
            <a:off x="10065278" y="4829231"/>
            <a:ext cx="640422" cy="510943"/>
          </a:xfrm>
          <a:prstGeom prst="rect">
            <a:avLst/>
          </a:prstGeom>
        </p:spPr>
      </p:pic>
      <p:pic>
        <p:nvPicPr>
          <p:cNvPr id="46" name="Picture 45">
            <a:extLst>
              <a:ext uri="{FF2B5EF4-FFF2-40B4-BE49-F238E27FC236}">
                <a16:creationId xmlns:a16="http://schemas.microsoft.com/office/drawing/2014/main" id="{99E4EADC-E955-3B4C-B5E2-C29E3839E7A2}"/>
              </a:ext>
            </a:extLst>
          </p:cNvPr>
          <p:cNvPicPr>
            <a:picLocks noChangeAspect="1"/>
          </p:cNvPicPr>
          <p:nvPr/>
        </p:nvPicPr>
        <p:blipFill>
          <a:blip r:embed="rId8"/>
          <a:stretch>
            <a:fillRect/>
          </a:stretch>
        </p:blipFill>
        <p:spPr>
          <a:xfrm>
            <a:off x="2239239" y="3262228"/>
            <a:ext cx="494801" cy="773126"/>
          </a:xfrm>
          <a:prstGeom prst="rect">
            <a:avLst/>
          </a:prstGeom>
        </p:spPr>
      </p:pic>
      <p:pic>
        <p:nvPicPr>
          <p:cNvPr id="48" name="Picture 47" descr="A close-up of a tiger&#10;&#10;Description automatically generated with low confidence">
            <a:extLst>
              <a:ext uri="{FF2B5EF4-FFF2-40B4-BE49-F238E27FC236}">
                <a16:creationId xmlns:a16="http://schemas.microsoft.com/office/drawing/2014/main" id="{1CC5F4AF-62B2-9848-ACDF-EBBA9609B854}"/>
              </a:ext>
            </a:extLst>
          </p:cNvPr>
          <p:cNvPicPr>
            <a:picLocks noChangeAspect="1"/>
          </p:cNvPicPr>
          <p:nvPr/>
        </p:nvPicPr>
        <p:blipFill>
          <a:blip r:embed="rId6"/>
          <a:stretch>
            <a:fillRect/>
          </a:stretch>
        </p:blipFill>
        <p:spPr>
          <a:xfrm>
            <a:off x="10280146" y="4146983"/>
            <a:ext cx="640422" cy="510943"/>
          </a:xfrm>
          <a:prstGeom prst="rect">
            <a:avLst/>
          </a:prstGeom>
        </p:spPr>
      </p:pic>
      <p:sp>
        <p:nvSpPr>
          <p:cNvPr id="49" name="TextBox 48">
            <a:extLst>
              <a:ext uri="{FF2B5EF4-FFF2-40B4-BE49-F238E27FC236}">
                <a16:creationId xmlns:a16="http://schemas.microsoft.com/office/drawing/2014/main" id="{821AF7A1-3189-ED49-92E7-DDA742FA1E0C}"/>
              </a:ext>
            </a:extLst>
          </p:cNvPr>
          <p:cNvSpPr txBox="1"/>
          <p:nvPr/>
        </p:nvSpPr>
        <p:spPr>
          <a:xfrm>
            <a:off x="3330185" y="5647652"/>
            <a:ext cx="939113" cy="369332"/>
          </a:xfrm>
          <a:prstGeom prst="rect">
            <a:avLst/>
          </a:prstGeom>
          <a:noFill/>
        </p:spPr>
        <p:txBody>
          <a:bodyPr wrap="square">
            <a:spAutoFit/>
          </a:bodyPr>
          <a:lstStyle/>
          <a:p>
            <a:r>
              <a:rPr lang="el-GR" dirty="0">
                <a:latin typeface="Avenir Book" panose="02000503020000020003" pitchFamily="2" charset="0"/>
              </a:rPr>
              <a:t>β</a:t>
            </a:r>
            <a:r>
              <a:rPr lang="en-US" dirty="0">
                <a:latin typeface="Avenir Book" panose="02000503020000020003" pitchFamily="2" charset="0"/>
              </a:rPr>
              <a:t> = 4 </a:t>
            </a:r>
            <a:endParaRPr lang="en-US" dirty="0"/>
          </a:p>
        </p:txBody>
      </p:sp>
      <p:sp>
        <p:nvSpPr>
          <p:cNvPr id="3" name="Right Bracket 2">
            <a:extLst>
              <a:ext uri="{FF2B5EF4-FFF2-40B4-BE49-F238E27FC236}">
                <a16:creationId xmlns:a16="http://schemas.microsoft.com/office/drawing/2014/main" id="{36169C07-7556-E84C-8CA9-BC9259B4AF0D}"/>
              </a:ext>
            </a:extLst>
          </p:cNvPr>
          <p:cNvSpPr/>
          <p:nvPr/>
        </p:nvSpPr>
        <p:spPr>
          <a:xfrm rot="5400000">
            <a:off x="3678209" y="4012562"/>
            <a:ext cx="201874" cy="3950121"/>
          </a:xfrm>
          <a:prstGeom prst="rightBracket">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Right Bracket 49">
            <a:extLst>
              <a:ext uri="{FF2B5EF4-FFF2-40B4-BE49-F238E27FC236}">
                <a16:creationId xmlns:a16="http://schemas.microsoft.com/office/drawing/2014/main" id="{1EB6C2BD-5916-C942-966F-EA20531D546E}"/>
              </a:ext>
            </a:extLst>
          </p:cNvPr>
          <p:cNvSpPr/>
          <p:nvPr/>
        </p:nvSpPr>
        <p:spPr>
          <a:xfrm rot="5400000">
            <a:off x="7628330" y="4277169"/>
            <a:ext cx="201874" cy="3950121"/>
          </a:xfrm>
          <a:prstGeom prst="rightBracket">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TextBox 50">
            <a:extLst>
              <a:ext uri="{FF2B5EF4-FFF2-40B4-BE49-F238E27FC236}">
                <a16:creationId xmlns:a16="http://schemas.microsoft.com/office/drawing/2014/main" id="{195000FE-C16C-7A49-980F-1B62539FF413}"/>
              </a:ext>
            </a:extLst>
          </p:cNvPr>
          <p:cNvSpPr txBox="1"/>
          <p:nvPr/>
        </p:nvSpPr>
        <p:spPr>
          <a:xfrm>
            <a:off x="7318348" y="5832318"/>
            <a:ext cx="939113" cy="369332"/>
          </a:xfrm>
          <a:prstGeom prst="rect">
            <a:avLst/>
          </a:prstGeom>
          <a:noFill/>
        </p:spPr>
        <p:txBody>
          <a:bodyPr wrap="square">
            <a:spAutoFit/>
          </a:bodyPr>
          <a:lstStyle/>
          <a:p>
            <a:r>
              <a:rPr lang="el-GR" dirty="0">
                <a:latin typeface="Avenir Book" panose="02000503020000020003" pitchFamily="2" charset="0"/>
              </a:rPr>
              <a:t>β</a:t>
            </a:r>
            <a:r>
              <a:rPr lang="en-US" dirty="0">
                <a:latin typeface="Avenir Book" panose="02000503020000020003" pitchFamily="2" charset="0"/>
              </a:rPr>
              <a:t> = 2 </a:t>
            </a:r>
            <a:endParaRPr lang="en-US" dirty="0"/>
          </a:p>
        </p:txBody>
      </p:sp>
      <p:sp>
        <p:nvSpPr>
          <p:cNvPr id="52" name="Right Bracket 51">
            <a:extLst>
              <a:ext uri="{FF2B5EF4-FFF2-40B4-BE49-F238E27FC236}">
                <a16:creationId xmlns:a16="http://schemas.microsoft.com/office/drawing/2014/main" id="{5ADE3AEE-C58F-5F49-9320-EC00AB5DCA94}"/>
              </a:ext>
            </a:extLst>
          </p:cNvPr>
          <p:cNvSpPr/>
          <p:nvPr/>
        </p:nvSpPr>
        <p:spPr>
          <a:xfrm rot="16200000">
            <a:off x="5843835" y="-1279779"/>
            <a:ext cx="201874" cy="7848320"/>
          </a:xfrm>
          <a:prstGeom prst="rightBracket">
            <a:avLst/>
          </a:prstGeom>
          <a:ln w="762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TextBox 52">
            <a:extLst>
              <a:ext uri="{FF2B5EF4-FFF2-40B4-BE49-F238E27FC236}">
                <a16:creationId xmlns:a16="http://schemas.microsoft.com/office/drawing/2014/main" id="{35E4EE3C-12F6-1A4B-B25C-BC8661049424}"/>
              </a:ext>
            </a:extLst>
          </p:cNvPr>
          <p:cNvSpPr txBox="1"/>
          <p:nvPr/>
        </p:nvSpPr>
        <p:spPr>
          <a:xfrm>
            <a:off x="5262901" y="2057908"/>
            <a:ext cx="939113" cy="369332"/>
          </a:xfrm>
          <a:prstGeom prst="rect">
            <a:avLst/>
          </a:prstGeom>
          <a:noFill/>
        </p:spPr>
        <p:txBody>
          <a:bodyPr wrap="square">
            <a:spAutoFit/>
          </a:bodyPr>
          <a:lstStyle/>
          <a:p>
            <a:r>
              <a:rPr lang="el-GR" dirty="0">
                <a:latin typeface="Avenir Book" panose="02000503020000020003" pitchFamily="2" charset="0"/>
              </a:rPr>
              <a:t>β</a:t>
            </a:r>
            <a:r>
              <a:rPr lang="en-US" dirty="0">
                <a:latin typeface="Avenir Book" panose="02000503020000020003" pitchFamily="2" charset="0"/>
              </a:rPr>
              <a:t> = 6 </a:t>
            </a:r>
            <a:endParaRPr lang="en-US" dirty="0"/>
          </a:p>
        </p:txBody>
      </p:sp>
      <p:sp>
        <p:nvSpPr>
          <p:cNvPr id="54" name="TextBox 53">
            <a:extLst>
              <a:ext uri="{FF2B5EF4-FFF2-40B4-BE49-F238E27FC236}">
                <a16:creationId xmlns:a16="http://schemas.microsoft.com/office/drawing/2014/main" id="{B65E85CE-149E-F240-AD45-45CB6B4BA114}"/>
              </a:ext>
            </a:extLst>
          </p:cNvPr>
          <p:cNvSpPr txBox="1"/>
          <p:nvPr/>
        </p:nvSpPr>
        <p:spPr>
          <a:xfrm>
            <a:off x="894982" y="1061252"/>
            <a:ext cx="10557652" cy="646331"/>
          </a:xfrm>
          <a:prstGeom prst="rect">
            <a:avLst/>
          </a:prstGeom>
          <a:noFill/>
        </p:spPr>
        <p:txBody>
          <a:bodyPr wrap="square">
            <a:spAutoFit/>
          </a:bodyPr>
          <a:lstStyle/>
          <a:p>
            <a:r>
              <a:rPr lang="en-US" dirty="0">
                <a:latin typeface="Avenir Book" panose="02000503020000020003" pitchFamily="2" charset="0"/>
              </a:rPr>
              <a:t>Il </a:t>
            </a:r>
            <a:r>
              <a:rPr lang="en-US" dirty="0" err="1">
                <a:latin typeface="Avenir Book" panose="02000503020000020003" pitchFamily="2" charset="0"/>
              </a:rPr>
              <a:t>existe</a:t>
            </a:r>
            <a:r>
              <a:rPr lang="en-US" dirty="0">
                <a:latin typeface="Avenir Book" panose="02000503020000020003" pitchFamily="2" charset="0"/>
              </a:rPr>
              <a:t> de </a:t>
            </a:r>
            <a:r>
              <a:rPr lang="en-US" dirty="0" err="1">
                <a:latin typeface="Avenir Book" panose="02000503020000020003" pitchFamily="2" charset="0"/>
              </a:rPr>
              <a:t>nombreuses</a:t>
            </a:r>
            <a:r>
              <a:rPr lang="en-US" dirty="0">
                <a:latin typeface="Avenir Book" panose="02000503020000020003" pitchFamily="2" charset="0"/>
              </a:rPr>
              <a:t> </a:t>
            </a:r>
            <a:r>
              <a:rPr lang="en-US" dirty="0" err="1">
                <a:latin typeface="Avenir Book" panose="02000503020000020003" pitchFamily="2" charset="0"/>
              </a:rPr>
              <a:t>façons</a:t>
            </a:r>
            <a:r>
              <a:rPr lang="en-US" dirty="0">
                <a:latin typeface="Avenir Book" panose="02000503020000020003" pitchFamily="2" charset="0"/>
              </a:rPr>
              <a:t> de </a:t>
            </a:r>
            <a:r>
              <a:rPr lang="en-US" dirty="0" err="1">
                <a:latin typeface="Avenir Book" panose="02000503020000020003" pitchFamily="2" charset="0"/>
              </a:rPr>
              <a:t>mesurer</a:t>
            </a:r>
            <a:r>
              <a:rPr lang="en-US" dirty="0">
                <a:latin typeface="Avenir Book" panose="02000503020000020003" pitchFamily="2" charset="0"/>
              </a:rPr>
              <a:t> la distance</a:t>
            </a:r>
          </a:p>
          <a:p>
            <a:r>
              <a:rPr lang="en-US" dirty="0">
                <a:latin typeface="Avenir Book" panose="02000503020000020003" pitchFamily="2" charset="0"/>
              </a:rPr>
              <a:t>   </a:t>
            </a:r>
            <a:r>
              <a:rPr lang="en-US" dirty="0" err="1">
                <a:latin typeface="Avenir Book" panose="02000503020000020003" pitchFamily="2" charset="0"/>
              </a:rPr>
              <a:t>Présence</a:t>
            </a:r>
            <a:r>
              <a:rPr lang="en-US" dirty="0">
                <a:latin typeface="Avenir Book" panose="02000503020000020003" pitchFamily="2" charset="0"/>
              </a:rPr>
              <a:t>/absence </a:t>
            </a:r>
            <a:r>
              <a:rPr lang="en-US" dirty="0" err="1">
                <a:latin typeface="Avenir Book" panose="02000503020000020003" pitchFamily="2" charset="0"/>
              </a:rPr>
              <a:t>d'espèces</a:t>
            </a:r>
            <a:r>
              <a:rPr lang="en-US" dirty="0">
                <a:latin typeface="Avenir Book" panose="02000503020000020003" pitchFamily="2" charset="0"/>
              </a:rPr>
              <a:t>, </a:t>
            </a:r>
            <a:r>
              <a:rPr lang="en-US" dirty="0" err="1">
                <a:latin typeface="Avenir Book" panose="02000503020000020003" pitchFamily="2" charset="0"/>
              </a:rPr>
              <a:t>abondances</a:t>
            </a:r>
            <a:r>
              <a:rPr lang="en-US" dirty="0">
                <a:latin typeface="Avenir Book" panose="02000503020000020003" pitchFamily="2" charset="0"/>
              </a:rPr>
              <a:t> </a:t>
            </a:r>
            <a:r>
              <a:rPr lang="en-US" dirty="0" err="1">
                <a:latin typeface="Avenir Book" panose="02000503020000020003" pitchFamily="2" charset="0"/>
              </a:rPr>
              <a:t>pondérées</a:t>
            </a:r>
            <a:r>
              <a:rPr lang="en-US" dirty="0">
                <a:latin typeface="Avenir Book" panose="02000503020000020003" pitchFamily="2" charset="0"/>
              </a:rPr>
              <a:t>, relation </a:t>
            </a:r>
            <a:r>
              <a:rPr lang="en-US" dirty="0" err="1">
                <a:latin typeface="Avenir Book" panose="02000503020000020003" pitchFamily="2" charset="0"/>
              </a:rPr>
              <a:t>phylogénétique</a:t>
            </a:r>
            <a:r>
              <a:rPr lang="en-US" dirty="0">
                <a:latin typeface="Avenir Book" panose="02000503020000020003" pitchFamily="2" charset="0"/>
              </a:rPr>
              <a:t>...</a:t>
            </a:r>
          </a:p>
        </p:txBody>
      </p:sp>
    </p:spTree>
    <p:extLst>
      <p:ext uri="{BB962C8B-B14F-4D97-AF65-F5344CB8AC3E}">
        <p14:creationId xmlns:p14="http://schemas.microsoft.com/office/powerpoint/2010/main" val="1964189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3" grpId="0" animBg="1"/>
      <p:bldP spid="50" grpId="0" animBg="1"/>
      <p:bldP spid="51" grpId="0"/>
      <p:bldP spid="52" grpId="0" animBg="1"/>
      <p:bldP spid="5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36BAF6B-36F8-D645-8900-1182DCEDD3BD}"/>
              </a:ext>
            </a:extLst>
          </p:cNvPr>
          <p:cNvSpPr txBox="1"/>
          <p:nvPr/>
        </p:nvSpPr>
        <p:spPr>
          <a:xfrm>
            <a:off x="547867" y="341596"/>
            <a:ext cx="10181608" cy="923330"/>
          </a:xfrm>
          <a:prstGeom prst="rect">
            <a:avLst/>
          </a:prstGeom>
          <a:noFill/>
        </p:spPr>
        <p:txBody>
          <a:bodyPr wrap="square">
            <a:spAutoFit/>
          </a:bodyPr>
          <a:lstStyle/>
          <a:p>
            <a:r>
              <a:rPr lang="en-US" b="1" dirty="0" err="1">
                <a:latin typeface="Avenir Book" panose="02000503020000020003" pitchFamily="2" charset="0"/>
              </a:rPr>
              <a:t>Diversité</a:t>
            </a:r>
            <a:r>
              <a:rPr lang="en-US" b="1" dirty="0">
                <a:latin typeface="Avenir Book" panose="02000503020000020003" pitchFamily="2" charset="0"/>
              </a:rPr>
              <a:t> </a:t>
            </a:r>
            <a:r>
              <a:rPr lang="en-US" b="1" dirty="0" err="1">
                <a:latin typeface="Avenir Book" panose="02000503020000020003" pitchFamily="2" charset="0"/>
              </a:rPr>
              <a:t>bêta</a:t>
            </a:r>
            <a:r>
              <a:rPr lang="en-US" dirty="0">
                <a:latin typeface="Avenir Book" panose="02000503020000020003" pitchFamily="2" charset="0"/>
              </a:rPr>
              <a:t> : </a:t>
            </a:r>
            <a:r>
              <a:rPr lang="en-US" dirty="0" err="1">
                <a:latin typeface="Avenir Book" panose="02000503020000020003" pitchFamily="2" charset="0"/>
              </a:rPr>
              <a:t>Habituellement</a:t>
            </a:r>
            <a:r>
              <a:rPr lang="en-US" dirty="0">
                <a:latin typeface="Avenir Book" panose="02000503020000020003" pitchFamily="2" charset="0"/>
              </a:rPr>
              <a:t>, la </a:t>
            </a:r>
            <a:r>
              <a:rPr lang="en-US" dirty="0" err="1">
                <a:latin typeface="Avenir Book" panose="02000503020000020003" pitchFamily="2" charset="0"/>
              </a:rPr>
              <a:t>diversité</a:t>
            </a:r>
            <a:r>
              <a:rPr lang="en-US" dirty="0">
                <a:latin typeface="Avenir Book" panose="02000503020000020003" pitchFamily="2" charset="0"/>
              </a:rPr>
              <a:t> </a:t>
            </a:r>
            <a:r>
              <a:rPr lang="en-US" dirty="0" err="1">
                <a:latin typeface="Avenir Book" panose="02000503020000020003" pitchFamily="2" charset="0"/>
              </a:rPr>
              <a:t>bêta</a:t>
            </a:r>
            <a:r>
              <a:rPr lang="en-US" dirty="0">
                <a:latin typeface="Avenir Book" panose="02000503020000020003" pitchFamily="2" charset="0"/>
              </a:rPr>
              <a:t> </a:t>
            </a:r>
            <a:r>
              <a:rPr lang="en-US" dirty="0" err="1">
                <a:latin typeface="Avenir Book" panose="02000503020000020003" pitchFamily="2" charset="0"/>
              </a:rPr>
              <a:t>est</a:t>
            </a:r>
            <a:r>
              <a:rPr lang="en-US" dirty="0">
                <a:latin typeface="Avenir Book" panose="02000503020000020003" pitchFamily="2" charset="0"/>
              </a:rPr>
              <a:t> </a:t>
            </a:r>
            <a:r>
              <a:rPr lang="en-US" dirty="0" err="1">
                <a:latin typeface="Avenir Book" panose="02000503020000020003" pitchFamily="2" charset="0"/>
              </a:rPr>
              <a:t>représentée</a:t>
            </a:r>
            <a:r>
              <a:rPr lang="en-US" dirty="0">
                <a:latin typeface="Avenir Book" panose="02000503020000020003" pitchFamily="2" charset="0"/>
              </a:rPr>
              <a:t> dans </a:t>
            </a:r>
            <a:r>
              <a:rPr lang="en-US" dirty="0" err="1">
                <a:latin typeface="Avenir Book" panose="02000503020000020003" pitchFamily="2" charset="0"/>
              </a:rPr>
              <a:t>une</a:t>
            </a:r>
            <a:r>
              <a:rPr lang="en-US" dirty="0">
                <a:latin typeface="Avenir Book" panose="02000503020000020003" pitchFamily="2" charset="0"/>
              </a:rPr>
              <a:t> "Ordonnance", </a:t>
            </a:r>
            <a:r>
              <a:rPr lang="en-US" dirty="0" err="1">
                <a:latin typeface="Avenir Book" panose="02000503020000020003" pitchFamily="2" charset="0"/>
              </a:rPr>
              <a:t>telle</a:t>
            </a:r>
            <a:r>
              <a:rPr lang="en-US" dirty="0">
                <a:latin typeface="Avenir Book" panose="02000503020000020003" pitchFamily="2" charset="0"/>
              </a:rPr>
              <a:t> que </a:t>
            </a:r>
            <a:r>
              <a:rPr lang="en-US" dirty="0" err="1">
                <a:latin typeface="Avenir Book" panose="02000503020000020003" pitchFamily="2" charset="0"/>
              </a:rPr>
              <a:t>PCoA</a:t>
            </a:r>
            <a:r>
              <a:rPr lang="en-US" dirty="0">
                <a:latin typeface="Avenir Book" panose="02000503020000020003" pitchFamily="2" charset="0"/>
              </a:rPr>
              <a:t> </a:t>
            </a:r>
            <a:r>
              <a:rPr lang="en-US" dirty="0" err="1">
                <a:latin typeface="Avenir Book" panose="02000503020000020003" pitchFamily="2" charset="0"/>
              </a:rPr>
              <a:t>ou</a:t>
            </a:r>
            <a:r>
              <a:rPr lang="en-US" dirty="0">
                <a:latin typeface="Avenir Book" panose="02000503020000020003" pitchFamily="2" charset="0"/>
              </a:rPr>
              <a:t> NMDS, qui </a:t>
            </a:r>
            <a:r>
              <a:rPr lang="en-US" dirty="0" err="1">
                <a:latin typeface="Avenir Book" panose="02000503020000020003" pitchFamily="2" charset="0"/>
              </a:rPr>
              <a:t>sont</a:t>
            </a:r>
            <a:r>
              <a:rPr lang="en-US" dirty="0">
                <a:latin typeface="Avenir Book" panose="02000503020000020003" pitchFamily="2" charset="0"/>
              </a:rPr>
              <a:t> </a:t>
            </a:r>
            <a:r>
              <a:rPr lang="en-US" dirty="0" err="1">
                <a:latin typeface="Avenir Book" panose="02000503020000020003" pitchFamily="2" charset="0"/>
              </a:rPr>
              <a:t>essentiellement</a:t>
            </a:r>
            <a:r>
              <a:rPr lang="en-US" dirty="0">
                <a:latin typeface="Avenir Book" panose="02000503020000020003" pitchFamily="2" charset="0"/>
              </a:rPr>
              <a:t> la </a:t>
            </a:r>
            <a:r>
              <a:rPr lang="en-US" dirty="0" err="1">
                <a:latin typeface="Avenir Book" panose="02000503020000020003" pitchFamily="2" charset="0"/>
              </a:rPr>
              <a:t>même</a:t>
            </a:r>
            <a:r>
              <a:rPr lang="en-US" dirty="0">
                <a:latin typeface="Avenir Book" panose="02000503020000020003" pitchFamily="2" charset="0"/>
              </a:rPr>
              <a:t> chose que </a:t>
            </a:r>
            <a:r>
              <a:rPr lang="en-US" dirty="0" err="1">
                <a:latin typeface="Avenir Book" panose="02000503020000020003" pitchFamily="2" charset="0"/>
              </a:rPr>
              <a:t>l'analyse</a:t>
            </a:r>
            <a:r>
              <a:rPr lang="en-US" dirty="0">
                <a:latin typeface="Avenir Book" panose="02000503020000020003" pitchFamily="2" charset="0"/>
              </a:rPr>
              <a:t> </a:t>
            </a:r>
            <a:r>
              <a:rPr lang="en-US" dirty="0" err="1">
                <a:latin typeface="Avenir Book" panose="02000503020000020003" pitchFamily="2" charset="0"/>
              </a:rPr>
              <a:t>en</a:t>
            </a:r>
            <a:r>
              <a:rPr lang="en-US" dirty="0">
                <a:latin typeface="Avenir Book" panose="02000503020000020003" pitchFamily="2" charset="0"/>
              </a:rPr>
              <a:t> </a:t>
            </a:r>
            <a:r>
              <a:rPr lang="en-US" dirty="0" err="1">
                <a:latin typeface="Avenir Book" panose="02000503020000020003" pitchFamily="2" charset="0"/>
              </a:rPr>
              <a:t>composantes</a:t>
            </a:r>
            <a:r>
              <a:rPr lang="en-US" dirty="0">
                <a:latin typeface="Avenir Book" panose="02000503020000020003" pitchFamily="2" charset="0"/>
              </a:rPr>
              <a:t> </a:t>
            </a:r>
            <a:r>
              <a:rPr lang="en-US" dirty="0" err="1">
                <a:latin typeface="Avenir Book" panose="02000503020000020003" pitchFamily="2" charset="0"/>
              </a:rPr>
              <a:t>principales</a:t>
            </a:r>
            <a:r>
              <a:rPr lang="en-US" dirty="0">
                <a:latin typeface="Avenir Book" panose="02000503020000020003" pitchFamily="2" charset="0"/>
              </a:rPr>
              <a:t>. Il </a:t>
            </a:r>
            <a:r>
              <a:rPr lang="en-US" dirty="0" err="1">
                <a:latin typeface="Avenir Book" panose="02000503020000020003" pitchFamily="2" charset="0"/>
              </a:rPr>
              <a:t>s'agit</a:t>
            </a:r>
            <a:r>
              <a:rPr lang="en-US" dirty="0">
                <a:latin typeface="Avenir Book" panose="02000503020000020003" pitchFamily="2" charset="0"/>
              </a:rPr>
              <a:t> du </a:t>
            </a:r>
            <a:r>
              <a:rPr lang="en-US" dirty="0" err="1">
                <a:latin typeface="Avenir Book" panose="02000503020000020003" pitchFamily="2" charset="0"/>
              </a:rPr>
              <a:t>graphique</a:t>
            </a:r>
            <a:r>
              <a:rPr lang="en-US" dirty="0">
                <a:latin typeface="Avenir Book" panose="02000503020000020003" pitchFamily="2" charset="0"/>
              </a:rPr>
              <a:t> de </a:t>
            </a:r>
            <a:r>
              <a:rPr lang="en-US" dirty="0" err="1">
                <a:latin typeface="Avenir Book" panose="02000503020000020003" pitchFamily="2" charset="0"/>
              </a:rPr>
              <a:t>diversité</a:t>
            </a:r>
            <a:r>
              <a:rPr lang="en-US" dirty="0">
                <a:latin typeface="Avenir Book" panose="02000503020000020003" pitchFamily="2" charset="0"/>
              </a:rPr>
              <a:t> </a:t>
            </a:r>
            <a:r>
              <a:rPr lang="en-US" dirty="0" err="1">
                <a:latin typeface="Avenir Book" panose="02000503020000020003" pitchFamily="2" charset="0"/>
              </a:rPr>
              <a:t>bêta</a:t>
            </a:r>
            <a:r>
              <a:rPr lang="en-US" dirty="0">
                <a:latin typeface="Avenir Book" panose="02000503020000020003" pitchFamily="2" charset="0"/>
              </a:rPr>
              <a:t> de </a:t>
            </a:r>
            <a:r>
              <a:rPr lang="en-US" dirty="0" err="1">
                <a:latin typeface="Avenir Book" panose="02000503020000020003" pitchFamily="2" charset="0"/>
              </a:rPr>
              <a:t>ces</a:t>
            </a:r>
            <a:r>
              <a:rPr lang="en-US" dirty="0">
                <a:latin typeface="Avenir Book" panose="02000503020000020003" pitchFamily="2" charset="0"/>
              </a:rPr>
              <a:t> </a:t>
            </a:r>
            <a:r>
              <a:rPr lang="en-US" dirty="0" err="1">
                <a:latin typeface="Avenir Book" panose="02000503020000020003" pitchFamily="2" charset="0"/>
              </a:rPr>
              <a:t>mêmes</a:t>
            </a:r>
            <a:r>
              <a:rPr lang="en-US" dirty="0">
                <a:latin typeface="Avenir Book" panose="02000503020000020003" pitchFamily="2" charset="0"/>
              </a:rPr>
              <a:t> macaques</a:t>
            </a:r>
          </a:p>
        </p:txBody>
      </p:sp>
      <p:pic>
        <p:nvPicPr>
          <p:cNvPr id="4" name="Picture 3" descr="Chart, scatter chart&#10;&#10;Description automatically generated">
            <a:extLst>
              <a:ext uri="{FF2B5EF4-FFF2-40B4-BE49-F238E27FC236}">
                <a16:creationId xmlns:a16="http://schemas.microsoft.com/office/drawing/2014/main" id="{122AC965-6077-E14C-A21F-72762042758D}"/>
              </a:ext>
            </a:extLst>
          </p:cNvPr>
          <p:cNvPicPr>
            <a:picLocks noChangeAspect="1"/>
          </p:cNvPicPr>
          <p:nvPr/>
        </p:nvPicPr>
        <p:blipFill>
          <a:blip r:embed="rId3"/>
          <a:stretch>
            <a:fillRect/>
          </a:stretch>
        </p:blipFill>
        <p:spPr>
          <a:xfrm>
            <a:off x="323678" y="1881950"/>
            <a:ext cx="7691737" cy="4634454"/>
          </a:xfrm>
          <a:prstGeom prst="rect">
            <a:avLst/>
          </a:prstGeom>
        </p:spPr>
      </p:pic>
      <p:sp>
        <p:nvSpPr>
          <p:cNvPr id="27" name="TextBox 26">
            <a:extLst>
              <a:ext uri="{FF2B5EF4-FFF2-40B4-BE49-F238E27FC236}">
                <a16:creationId xmlns:a16="http://schemas.microsoft.com/office/drawing/2014/main" id="{11863BCB-6851-FD47-9526-1DE372D9CDB6}"/>
              </a:ext>
            </a:extLst>
          </p:cNvPr>
          <p:cNvSpPr txBox="1"/>
          <p:nvPr/>
        </p:nvSpPr>
        <p:spPr>
          <a:xfrm>
            <a:off x="8435546" y="2511111"/>
            <a:ext cx="3665838" cy="3416320"/>
          </a:xfrm>
          <a:prstGeom prst="rect">
            <a:avLst/>
          </a:prstGeom>
          <a:noFill/>
        </p:spPr>
        <p:txBody>
          <a:bodyPr wrap="square">
            <a:spAutoFit/>
          </a:bodyPr>
          <a:lstStyle/>
          <a:p>
            <a:r>
              <a:rPr lang="en-US" dirty="0">
                <a:latin typeface="Avenir Book" panose="02000503020000020003" pitchFamily="2" charset="0"/>
              </a:rPr>
              <a:t>Il </a:t>
            </a:r>
            <a:r>
              <a:rPr lang="en-US" dirty="0" err="1">
                <a:latin typeface="Avenir Book" panose="02000503020000020003" pitchFamily="2" charset="0"/>
              </a:rPr>
              <a:t>existe</a:t>
            </a:r>
            <a:r>
              <a:rPr lang="en-US" dirty="0">
                <a:latin typeface="Avenir Book" panose="02000503020000020003" pitchFamily="2" charset="0"/>
              </a:rPr>
              <a:t> de </a:t>
            </a:r>
            <a:r>
              <a:rPr lang="en-US" dirty="0" err="1">
                <a:latin typeface="Avenir Book" panose="02000503020000020003" pitchFamily="2" charset="0"/>
              </a:rPr>
              <a:t>nombreuses</a:t>
            </a:r>
            <a:r>
              <a:rPr lang="en-US" dirty="0">
                <a:latin typeface="Avenir Book" panose="02000503020000020003" pitchFamily="2" charset="0"/>
              </a:rPr>
              <a:t> </a:t>
            </a:r>
            <a:r>
              <a:rPr lang="en-US" dirty="0" err="1">
                <a:latin typeface="Avenir Book" panose="02000503020000020003" pitchFamily="2" charset="0"/>
              </a:rPr>
              <a:t>façons</a:t>
            </a:r>
            <a:r>
              <a:rPr lang="en-US" dirty="0">
                <a:latin typeface="Avenir Book" panose="02000503020000020003" pitchFamily="2" charset="0"/>
              </a:rPr>
              <a:t> de </a:t>
            </a:r>
            <a:r>
              <a:rPr lang="en-US" dirty="0" err="1">
                <a:latin typeface="Avenir Book" panose="02000503020000020003" pitchFamily="2" charset="0"/>
              </a:rPr>
              <a:t>mesurer</a:t>
            </a:r>
            <a:r>
              <a:rPr lang="en-US" dirty="0">
                <a:latin typeface="Avenir Book" panose="02000503020000020003" pitchFamily="2" charset="0"/>
              </a:rPr>
              <a:t> la distance.</a:t>
            </a:r>
          </a:p>
          <a:p>
            <a:endParaRPr lang="en-US" dirty="0">
              <a:latin typeface="Avenir Book" panose="02000503020000020003" pitchFamily="2" charset="0"/>
            </a:endParaRPr>
          </a:p>
          <a:p>
            <a:pPr marL="285750" indent="-285750">
              <a:buFont typeface="Arial" panose="020B0604020202020204" pitchFamily="34" charset="0"/>
              <a:buChar char="•"/>
            </a:pPr>
            <a:r>
              <a:rPr lang="en-US" dirty="0" err="1">
                <a:latin typeface="Avenir Book" panose="02000503020000020003" pitchFamily="2" charset="0"/>
              </a:rPr>
              <a:t>Présence</a:t>
            </a:r>
            <a:r>
              <a:rPr lang="en-US" dirty="0">
                <a:latin typeface="Avenir Book" panose="02000503020000020003" pitchFamily="2" charset="0"/>
              </a:rPr>
              <a:t>/absence </a:t>
            </a:r>
            <a:r>
              <a:rPr lang="en-US" dirty="0" err="1">
                <a:latin typeface="Avenir Book" panose="02000503020000020003" pitchFamily="2" charset="0"/>
              </a:rPr>
              <a:t>d'espèces</a:t>
            </a:r>
            <a:endParaRPr lang="en-US" dirty="0">
              <a:latin typeface="Avenir Book" panose="02000503020000020003" pitchFamily="2" charset="0"/>
            </a:endParaRPr>
          </a:p>
          <a:p>
            <a:pPr marL="285750" indent="-285750">
              <a:buFont typeface="Arial" panose="020B0604020202020204" pitchFamily="34" charset="0"/>
              <a:buChar char="•"/>
            </a:pPr>
            <a:r>
              <a:rPr lang="en-US" dirty="0" err="1">
                <a:latin typeface="Avenir Book" panose="02000503020000020003" pitchFamily="2" charset="0"/>
              </a:rPr>
              <a:t>Abondances</a:t>
            </a:r>
            <a:r>
              <a:rPr lang="en-US" dirty="0">
                <a:latin typeface="Avenir Book" panose="02000503020000020003" pitchFamily="2" charset="0"/>
              </a:rPr>
              <a:t> </a:t>
            </a:r>
            <a:r>
              <a:rPr lang="en-US" dirty="0" err="1">
                <a:latin typeface="Avenir Book" panose="02000503020000020003" pitchFamily="2" charset="0"/>
              </a:rPr>
              <a:t>pondérées</a:t>
            </a:r>
            <a:r>
              <a:rPr lang="en-US" dirty="0">
                <a:latin typeface="Avenir Book" panose="02000503020000020003" pitchFamily="2" charset="0"/>
              </a:rPr>
              <a:t>,</a:t>
            </a:r>
          </a:p>
          <a:p>
            <a:pPr marL="285750" indent="-285750">
              <a:buFont typeface="Arial" panose="020B0604020202020204" pitchFamily="34" charset="0"/>
              <a:buChar char="•"/>
            </a:pPr>
            <a:r>
              <a:rPr lang="en-US" dirty="0">
                <a:latin typeface="Avenir Book" panose="02000503020000020003" pitchFamily="2" charset="0"/>
              </a:rPr>
              <a:t>Relation </a:t>
            </a:r>
            <a:r>
              <a:rPr lang="en-US" dirty="0" err="1">
                <a:latin typeface="Avenir Book" panose="02000503020000020003" pitchFamily="2" charset="0"/>
              </a:rPr>
              <a:t>phylogénétique</a:t>
            </a:r>
            <a:endParaRPr lang="en-US" dirty="0">
              <a:latin typeface="Avenir Book" panose="02000503020000020003" pitchFamily="2" charset="0"/>
            </a:endParaRPr>
          </a:p>
          <a:p>
            <a:endParaRPr lang="en-US" dirty="0">
              <a:latin typeface="Avenir Book" panose="02000503020000020003" pitchFamily="2" charset="0"/>
            </a:endParaRPr>
          </a:p>
          <a:p>
            <a:r>
              <a:rPr lang="en-US" dirty="0" err="1">
                <a:latin typeface="Avenir Book" panose="02000503020000020003" pitchFamily="2" charset="0"/>
              </a:rPr>
              <a:t>Mesures</a:t>
            </a:r>
            <a:r>
              <a:rPr lang="en-US" dirty="0">
                <a:latin typeface="Avenir Book" panose="02000503020000020003" pitchFamily="2" charset="0"/>
              </a:rPr>
              <a:t> </a:t>
            </a:r>
            <a:r>
              <a:rPr lang="en-US" dirty="0" err="1">
                <a:latin typeface="Avenir Book" panose="02000503020000020003" pitchFamily="2" charset="0"/>
              </a:rPr>
              <a:t>courantes</a:t>
            </a:r>
            <a:r>
              <a:rPr lang="en-US" dirty="0">
                <a:latin typeface="Avenir Book" panose="02000503020000020003" pitchFamily="2" charset="0"/>
              </a:rPr>
              <a:t> de distance</a:t>
            </a:r>
          </a:p>
          <a:p>
            <a:endParaRPr lang="en-US" dirty="0">
              <a:latin typeface="Avenir Book" panose="02000503020000020003" pitchFamily="2" charset="0"/>
            </a:endParaRPr>
          </a:p>
          <a:p>
            <a:pPr marL="285750" indent="-285750">
              <a:buFont typeface="Arial" panose="020B0604020202020204" pitchFamily="34" charset="0"/>
              <a:buChar char="•"/>
            </a:pPr>
            <a:r>
              <a:rPr lang="en-US" dirty="0">
                <a:latin typeface="Avenir Book" panose="02000503020000020003" pitchFamily="2" charset="0"/>
              </a:rPr>
              <a:t>Bray-Curtis</a:t>
            </a:r>
          </a:p>
          <a:p>
            <a:pPr marL="285750" indent="-285750">
              <a:buFont typeface="Arial" panose="020B0604020202020204" pitchFamily="34" charset="0"/>
              <a:buChar char="•"/>
            </a:pPr>
            <a:r>
              <a:rPr lang="en-US" dirty="0">
                <a:latin typeface="Avenir Book" panose="02000503020000020003" pitchFamily="2" charset="0"/>
              </a:rPr>
              <a:t>(Un)Weighted </a:t>
            </a:r>
            <a:r>
              <a:rPr lang="en-US" dirty="0" err="1">
                <a:latin typeface="Avenir Book" panose="02000503020000020003" pitchFamily="2" charset="0"/>
              </a:rPr>
              <a:t>Unifraq</a:t>
            </a:r>
            <a:endParaRPr lang="en-US" dirty="0">
              <a:latin typeface="Avenir Book" panose="02000503020000020003" pitchFamily="2" charset="0"/>
            </a:endParaRPr>
          </a:p>
          <a:p>
            <a:pPr marL="285750" indent="-285750">
              <a:buFont typeface="Arial" panose="020B0604020202020204" pitchFamily="34" charset="0"/>
              <a:buChar char="•"/>
            </a:pPr>
            <a:r>
              <a:rPr lang="en-US" dirty="0">
                <a:latin typeface="Avenir Book" panose="02000503020000020003" pitchFamily="2" charset="0"/>
              </a:rPr>
              <a:t>Jaccard</a:t>
            </a:r>
          </a:p>
        </p:txBody>
      </p:sp>
      <p:sp>
        <p:nvSpPr>
          <p:cNvPr id="28" name="TextBox 27">
            <a:extLst>
              <a:ext uri="{FF2B5EF4-FFF2-40B4-BE49-F238E27FC236}">
                <a16:creationId xmlns:a16="http://schemas.microsoft.com/office/drawing/2014/main" id="{2A0F4120-AFCF-B641-9291-3197BEB3FD20}"/>
              </a:ext>
            </a:extLst>
          </p:cNvPr>
          <p:cNvSpPr txBox="1"/>
          <p:nvPr/>
        </p:nvSpPr>
        <p:spPr>
          <a:xfrm>
            <a:off x="10247869" y="6459597"/>
            <a:ext cx="1705233" cy="276999"/>
          </a:xfrm>
          <a:prstGeom prst="rect">
            <a:avLst/>
          </a:prstGeom>
          <a:noFill/>
        </p:spPr>
        <p:txBody>
          <a:bodyPr wrap="square">
            <a:spAutoFit/>
          </a:bodyPr>
          <a:lstStyle/>
          <a:p>
            <a:r>
              <a:rPr lang="en-US" sz="1200" dirty="0" err="1">
                <a:latin typeface="Avenir Book" panose="02000503020000020003" pitchFamily="2" charset="0"/>
              </a:rPr>
              <a:t>Janiak</a:t>
            </a:r>
            <a:r>
              <a:rPr lang="en-US" sz="1200" dirty="0">
                <a:latin typeface="Avenir Book" panose="02000503020000020003" pitchFamily="2" charset="0"/>
              </a:rPr>
              <a:t> </a:t>
            </a:r>
            <a:r>
              <a:rPr lang="en-US" sz="1200" i="1" dirty="0">
                <a:latin typeface="Avenir Book" panose="02000503020000020003" pitchFamily="2" charset="0"/>
              </a:rPr>
              <a:t>et al</a:t>
            </a:r>
            <a:r>
              <a:rPr lang="en-US" sz="1200" dirty="0">
                <a:latin typeface="Avenir Book" panose="02000503020000020003" pitchFamily="2" charset="0"/>
              </a:rPr>
              <a:t>. 2021</a:t>
            </a:r>
            <a:endParaRPr lang="en-US" sz="1200" dirty="0"/>
          </a:p>
        </p:txBody>
      </p:sp>
    </p:spTree>
    <p:extLst>
      <p:ext uri="{BB962C8B-B14F-4D97-AF65-F5344CB8AC3E}">
        <p14:creationId xmlns:p14="http://schemas.microsoft.com/office/powerpoint/2010/main" val="3633275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F251639-FFA0-9846-AA11-7D48C0049F62}"/>
              </a:ext>
            </a:extLst>
          </p:cNvPr>
          <p:cNvSpPr txBox="1"/>
          <p:nvPr/>
        </p:nvSpPr>
        <p:spPr>
          <a:xfrm>
            <a:off x="423333" y="413926"/>
            <a:ext cx="10154051" cy="923330"/>
          </a:xfrm>
          <a:prstGeom prst="rect">
            <a:avLst/>
          </a:prstGeom>
          <a:noFill/>
        </p:spPr>
        <p:txBody>
          <a:bodyPr wrap="square" rtlCol="0">
            <a:spAutoFit/>
          </a:bodyPr>
          <a:lstStyle/>
          <a:p>
            <a:r>
              <a:rPr lang="en-US" dirty="0" err="1">
                <a:latin typeface="Avenir Book" panose="02000503020000020003" pitchFamily="2" charset="0"/>
              </a:rPr>
              <a:t>Ces</a:t>
            </a:r>
            <a:r>
              <a:rPr lang="en-US" dirty="0">
                <a:latin typeface="Avenir Book" panose="02000503020000020003" pitchFamily="2" charset="0"/>
              </a:rPr>
              <a:t> </a:t>
            </a:r>
            <a:r>
              <a:rPr lang="en-US" dirty="0" err="1">
                <a:latin typeface="Avenir Book" panose="02000503020000020003" pitchFamily="2" charset="0"/>
              </a:rPr>
              <a:t>méthodes</a:t>
            </a:r>
            <a:r>
              <a:rPr lang="en-US" dirty="0">
                <a:latin typeface="Avenir Book" panose="02000503020000020003" pitchFamily="2" charset="0"/>
              </a:rPr>
              <a:t> </a:t>
            </a:r>
            <a:r>
              <a:rPr lang="en-US" dirty="0" err="1">
                <a:latin typeface="Avenir Book" panose="02000503020000020003" pitchFamily="2" charset="0"/>
              </a:rPr>
              <a:t>semblent</a:t>
            </a:r>
            <a:r>
              <a:rPr lang="en-US" dirty="0">
                <a:latin typeface="Avenir Book" panose="02000503020000020003" pitchFamily="2" charset="0"/>
              </a:rPr>
              <a:t> </a:t>
            </a:r>
            <a:r>
              <a:rPr lang="en-US" dirty="0" err="1">
                <a:latin typeface="Avenir Book" panose="02000503020000020003" pitchFamily="2" charset="0"/>
              </a:rPr>
              <a:t>être</a:t>
            </a:r>
            <a:r>
              <a:rPr lang="en-US" dirty="0">
                <a:latin typeface="Avenir Book" panose="02000503020000020003" pitchFamily="2" charset="0"/>
              </a:rPr>
              <a:t> de </a:t>
            </a:r>
            <a:r>
              <a:rPr lang="en-US" dirty="0" err="1">
                <a:latin typeface="Avenir Book" panose="02000503020000020003" pitchFamily="2" charset="0"/>
              </a:rPr>
              <a:t>bonnes</a:t>
            </a:r>
            <a:r>
              <a:rPr lang="en-US" dirty="0">
                <a:latin typeface="Avenir Book" panose="02000503020000020003" pitchFamily="2" charset="0"/>
              </a:rPr>
              <a:t> </a:t>
            </a:r>
            <a:r>
              <a:rPr lang="en-US" dirty="0" err="1">
                <a:latin typeface="Avenir Book" panose="02000503020000020003" pitchFamily="2" charset="0"/>
              </a:rPr>
              <a:t>façons</a:t>
            </a:r>
            <a:r>
              <a:rPr lang="en-US" dirty="0">
                <a:latin typeface="Avenir Book" panose="02000503020000020003" pitchFamily="2" charset="0"/>
              </a:rPr>
              <a:t> de </a:t>
            </a:r>
            <a:r>
              <a:rPr lang="en-US" dirty="0" err="1">
                <a:latin typeface="Avenir Book" panose="02000503020000020003" pitchFamily="2" charset="0"/>
              </a:rPr>
              <a:t>mesurer</a:t>
            </a:r>
            <a:r>
              <a:rPr lang="en-US" dirty="0">
                <a:latin typeface="Avenir Book" panose="02000503020000020003" pitchFamily="2" charset="0"/>
              </a:rPr>
              <a:t> la </a:t>
            </a:r>
            <a:r>
              <a:rPr lang="en-US" dirty="0" err="1">
                <a:latin typeface="Avenir Book" panose="02000503020000020003" pitchFamily="2" charset="0"/>
              </a:rPr>
              <a:t>diversité</a:t>
            </a:r>
            <a:r>
              <a:rPr lang="en-US" dirty="0">
                <a:latin typeface="Avenir Book" panose="02000503020000020003" pitchFamily="2" charset="0"/>
              </a:rPr>
              <a:t> des </a:t>
            </a:r>
            <a:r>
              <a:rPr lang="en-US" dirty="0" err="1">
                <a:latin typeface="Avenir Book" panose="02000503020000020003" pitchFamily="2" charset="0"/>
              </a:rPr>
              <a:t>espèces</a:t>
            </a:r>
            <a:r>
              <a:rPr lang="en-US" dirty="0">
                <a:latin typeface="Avenir Book" panose="02000503020000020003" pitchFamily="2" charset="0"/>
              </a:rPr>
              <a:t>, </a:t>
            </a:r>
            <a:r>
              <a:rPr lang="en-US" dirty="0" err="1">
                <a:latin typeface="Avenir Book" panose="02000503020000020003" pitchFamily="2" charset="0"/>
              </a:rPr>
              <a:t>mais</a:t>
            </a:r>
            <a:r>
              <a:rPr lang="en-US" dirty="0">
                <a:latin typeface="Avenir Book" panose="02000503020000020003" pitchFamily="2" charset="0"/>
              </a:rPr>
              <a:t> comment </a:t>
            </a:r>
            <a:r>
              <a:rPr lang="en-US" dirty="0" err="1">
                <a:latin typeface="Avenir Book" panose="02000503020000020003" pitchFamily="2" charset="0"/>
              </a:rPr>
              <a:t>savez-vous</a:t>
            </a:r>
            <a:r>
              <a:rPr lang="en-US" dirty="0">
                <a:latin typeface="Avenir Book" panose="02000503020000020003" pitchFamily="2" charset="0"/>
              </a:rPr>
              <a:t> </a:t>
            </a:r>
            <a:r>
              <a:rPr lang="en-US" dirty="0" err="1">
                <a:latin typeface="Avenir Book" panose="02000503020000020003" pitchFamily="2" charset="0"/>
              </a:rPr>
              <a:t>quand</a:t>
            </a:r>
            <a:r>
              <a:rPr lang="en-US" dirty="0">
                <a:latin typeface="Avenir Book" panose="02000503020000020003" pitchFamily="2" charset="0"/>
              </a:rPr>
              <a:t> </a:t>
            </a:r>
            <a:r>
              <a:rPr lang="en-US" dirty="0" err="1">
                <a:latin typeface="Avenir Book" panose="02000503020000020003" pitchFamily="2" charset="0"/>
              </a:rPr>
              <a:t>arrêter</a:t>
            </a:r>
            <a:r>
              <a:rPr lang="en-US" dirty="0">
                <a:latin typeface="Avenir Book" panose="02000503020000020003" pitchFamily="2" charset="0"/>
              </a:rPr>
              <a:t> de </a:t>
            </a:r>
            <a:r>
              <a:rPr lang="en-US" dirty="0" err="1">
                <a:latin typeface="Avenir Book" panose="02000503020000020003" pitchFamily="2" charset="0"/>
              </a:rPr>
              <a:t>compter</a:t>
            </a:r>
            <a:r>
              <a:rPr lang="en-US" dirty="0">
                <a:latin typeface="Avenir Book" panose="02000503020000020003" pitchFamily="2" charset="0"/>
              </a:rPr>
              <a:t> ? Comment </a:t>
            </a:r>
            <a:r>
              <a:rPr lang="en-US" dirty="0" err="1">
                <a:latin typeface="Avenir Book" panose="02000503020000020003" pitchFamily="2" charset="0"/>
              </a:rPr>
              <a:t>tenez-vous</a:t>
            </a:r>
            <a:r>
              <a:rPr lang="en-US" dirty="0">
                <a:latin typeface="Avenir Book" panose="02000503020000020003" pitchFamily="2" charset="0"/>
              </a:rPr>
              <a:t> </a:t>
            </a:r>
            <a:r>
              <a:rPr lang="en-US" dirty="0" err="1">
                <a:latin typeface="Avenir Book" panose="02000503020000020003" pitchFamily="2" charset="0"/>
              </a:rPr>
              <a:t>compte</a:t>
            </a:r>
            <a:r>
              <a:rPr lang="en-US" dirty="0">
                <a:latin typeface="Avenir Book" panose="02000503020000020003" pitchFamily="2" charset="0"/>
              </a:rPr>
              <a:t> de la </a:t>
            </a:r>
            <a:r>
              <a:rPr lang="en-US" dirty="0" err="1">
                <a:latin typeface="Avenir Book" panose="02000503020000020003" pitchFamily="2" charset="0"/>
              </a:rPr>
              <a:t>profondeur</a:t>
            </a:r>
            <a:r>
              <a:rPr lang="en-US" dirty="0">
                <a:latin typeface="Avenir Book" panose="02000503020000020003" pitchFamily="2" charset="0"/>
              </a:rPr>
              <a:t> de </a:t>
            </a:r>
            <a:r>
              <a:rPr lang="en-US" dirty="0" err="1">
                <a:latin typeface="Avenir Book" panose="02000503020000020003" pitchFamily="2" charset="0"/>
              </a:rPr>
              <a:t>séquençage</a:t>
            </a:r>
            <a:r>
              <a:rPr lang="en-US" dirty="0">
                <a:latin typeface="Avenir Book" panose="02000503020000020003" pitchFamily="2" charset="0"/>
              </a:rPr>
              <a:t> </a:t>
            </a:r>
            <a:r>
              <a:rPr lang="en-US" dirty="0" err="1">
                <a:latin typeface="Avenir Book" panose="02000503020000020003" pitchFamily="2" charset="0"/>
              </a:rPr>
              <a:t>inégale</a:t>
            </a:r>
            <a:r>
              <a:rPr lang="en-US" dirty="0">
                <a:latin typeface="Avenir Book" panose="02000503020000020003" pitchFamily="2" charset="0"/>
              </a:rPr>
              <a:t> entre </a:t>
            </a:r>
            <a:r>
              <a:rPr lang="en-US" dirty="0" err="1">
                <a:latin typeface="Avenir Book" panose="02000503020000020003" pitchFamily="2" charset="0"/>
              </a:rPr>
              <a:t>vos</a:t>
            </a:r>
            <a:r>
              <a:rPr lang="en-US" dirty="0">
                <a:latin typeface="Avenir Book" panose="02000503020000020003" pitchFamily="2" charset="0"/>
              </a:rPr>
              <a:t> </a:t>
            </a:r>
            <a:r>
              <a:rPr lang="en-US" dirty="0" err="1">
                <a:latin typeface="Avenir Book" panose="02000503020000020003" pitchFamily="2" charset="0"/>
              </a:rPr>
              <a:t>échantillons</a:t>
            </a:r>
            <a:r>
              <a:rPr lang="en-US" dirty="0">
                <a:latin typeface="Avenir Book" panose="02000503020000020003" pitchFamily="2" charset="0"/>
              </a:rPr>
              <a:t> ?</a:t>
            </a:r>
          </a:p>
        </p:txBody>
      </p:sp>
      <p:pic>
        <p:nvPicPr>
          <p:cNvPr id="12290" name="Picture 2" descr="Rarefaction">
            <a:extLst>
              <a:ext uri="{FF2B5EF4-FFF2-40B4-BE49-F238E27FC236}">
                <a16:creationId xmlns:a16="http://schemas.microsoft.com/office/drawing/2014/main" id="{E82660FC-FF14-D240-B512-3EAE7AFA38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8822" y="1591711"/>
            <a:ext cx="5782961" cy="43950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413850CF-C8C0-9E43-849F-301298E15B90}"/>
              </a:ext>
            </a:extLst>
          </p:cNvPr>
          <p:cNvSpPr txBox="1"/>
          <p:nvPr/>
        </p:nvSpPr>
        <p:spPr>
          <a:xfrm>
            <a:off x="8814486" y="6518215"/>
            <a:ext cx="3781168" cy="276999"/>
          </a:xfrm>
          <a:prstGeom prst="rect">
            <a:avLst/>
          </a:prstGeom>
          <a:noFill/>
        </p:spPr>
        <p:txBody>
          <a:bodyPr wrap="square">
            <a:spAutoFit/>
          </a:bodyPr>
          <a:lstStyle/>
          <a:p>
            <a:r>
              <a:rPr lang="en-US" sz="1200" dirty="0">
                <a:latin typeface="Avenir Book" panose="02000503020000020003" pitchFamily="2" charset="0"/>
              </a:rPr>
              <a:t>https://drive5.com/</a:t>
            </a:r>
            <a:r>
              <a:rPr lang="en-US" sz="1200" dirty="0" err="1">
                <a:latin typeface="Avenir Book" panose="02000503020000020003" pitchFamily="2" charset="0"/>
              </a:rPr>
              <a:t>usearch</a:t>
            </a:r>
            <a:r>
              <a:rPr lang="en-US" sz="1200" dirty="0">
                <a:latin typeface="Avenir Book" panose="02000503020000020003" pitchFamily="2" charset="0"/>
              </a:rPr>
              <a:t>/manual/</a:t>
            </a:r>
            <a:r>
              <a:rPr lang="en-US" sz="1200" dirty="0" err="1">
                <a:latin typeface="Avenir Book" panose="02000503020000020003" pitchFamily="2" charset="0"/>
              </a:rPr>
              <a:t>rare.html</a:t>
            </a:r>
            <a:endParaRPr lang="en-US" sz="1200" dirty="0">
              <a:latin typeface="Avenir Book" panose="02000503020000020003" pitchFamily="2" charset="0"/>
            </a:endParaRPr>
          </a:p>
        </p:txBody>
      </p:sp>
      <p:sp>
        <p:nvSpPr>
          <p:cNvPr id="11" name="TextBox 10">
            <a:extLst>
              <a:ext uri="{FF2B5EF4-FFF2-40B4-BE49-F238E27FC236}">
                <a16:creationId xmlns:a16="http://schemas.microsoft.com/office/drawing/2014/main" id="{FAFA24CB-5190-D245-AFFA-70F2FFAF6A27}"/>
              </a:ext>
            </a:extLst>
          </p:cNvPr>
          <p:cNvSpPr txBox="1"/>
          <p:nvPr/>
        </p:nvSpPr>
        <p:spPr>
          <a:xfrm>
            <a:off x="801129" y="1920100"/>
            <a:ext cx="3779923" cy="2308324"/>
          </a:xfrm>
          <a:prstGeom prst="rect">
            <a:avLst/>
          </a:prstGeom>
          <a:noFill/>
        </p:spPr>
        <p:txBody>
          <a:bodyPr wrap="square">
            <a:spAutoFit/>
          </a:bodyPr>
          <a:lstStyle/>
          <a:p>
            <a:r>
              <a:rPr lang="en-US" dirty="0" err="1">
                <a:latin typeface="Avenir Book" panose="02000503020000020003" pitchFamily="2" charset="0"/>
              </a:rPr>
              <a:t>L'approche</a:t>
            </a:r>
            <a:r>
              <a:rPr lang="en-US" dirty="0">
                <a:latin typeface="Avenir Book" panose="02000503020000020003" pitchFamily="2" charset="0"/>
              </a:rPr>
              <a:t> </a:t>
            </a:r>
            <a:r>
              <a:rPr lang="en-US" dirty="0" err="1">
                <a:latin typeface="Avenir Book" panose="02000503020000020003" pitchFamily="2" charset="0"/>
              </a:rPr>
              <a:t>traditionnelle</a:t>
            </a:r>
            <a:r>
              <a:rPr lang="en-US" dirty="0">
                <a:latin typeface="Avenir Book" panose="02000503020000020003" pitchFamily="2" charset="0"/>
              </a:rPr>
              <a:t> </a:t>
            </a:r>
            <a:r>
              <a:rPr lang="en-US" dirty="0" err="1">
                <a:latin typeface="Avenir Book" panose="02000503020000020003" pitchFamily="2" charset="0"/>
              </a:rPr>
              <a:t>en</a:t>
            </a:r>
            <a:r>
              <a:rPr lang="en-US" dirty="0">
                <a:latin typeface="Avenir Book" panose="02000503020000020003" pitchFamily="2" charset="0"/>
              </a:rPr>
              <a:t> </a:t>
            </a:r>
            <a:r>
              <a:rPr lang="en-US" dirty="0" err="1">
                <a:latin typeface="Avenir Book" panose="02000503020000020003" pitchFamily="2" charset="0"/>
              </a:rPr>
              <a:t>écologie</a:t>
            </a:r>
            <a:r>
              <a:rPr lang="en-US" dirty="0">
                <a:latin typeface="Avenir Book" panose="02000503020000020003" pitchFamily="2" charset="0"/>
              </a:rPr>
              <a:t> </a:t>
            </a:r>
            <a:r>
              <a:rPr lang="en-US" dirty="0" err="1">
                <a:latin typeface="Avenir Book" panose="02000503020000020003" pitchFamily="2" charset="0"/>
              </a:rPr>
              <a:t>consiste</a:t>
            </a:r>
            <a:r>
              <a:rPr lang="en-US" dirty="0">
                <a:latin typeface="Avenir Book" panose="02000503020000020003" pitchFamily="2" charset="0"/>
              </a:rPr>
              <a:t> </a:t>
            </a:r>
            <a:r>
              <a:rPr lang="en-US" dirty="0" err="1">
                <a:latin typeface="Avenir Book" panose="02000503020000020003" pitchFamily="2" charset="0"/>
              </a:rPr>
              <a:t>à</a:t>
            </a:r>
            <a:r>
              <a:rPr lang="en-US" dirty="0">
                <a:latin typeface="Avenir Book" panose="02000503020000020003" pitchFamily="2" charset="0"/>
              </a:rPr>
              <a:t> </a:t>
            </a:r>
            <a:r>
              <a:rPr lang="en-US" dirty="0" err="1">
                <a:latin typeface="Avenir Book" panose="02000503020000020003" pitchFamily="2" charset="0"/>
              </a:rPr>
              <a:t>construire</a:t>
            </a:r>
            <a:r>
              <a:rPr lang="en-US" dirty="0">
                <a:latin typeface="Avenir Book" panose="02000503020000020003" pitchFamily="2" charset="0"/>
              </a:rPr>
              <a:t> des </a:t>
            </a:r>
            <a:r>
              <a:rPr lang="en-US" dirty="0" err="1">
                <a:latin typeface="Avenir Book" panose="02000503020000020003" pitchFamily="2" charset="0"/>
              </a:rPr>
              <a:t>courbes</a:t>
            </a:r>
            <a:r>
              <a:rPr lang="en-US" dirty="0">
                <a:latin typeface="Avenir Book" panose="02000503020000020003" pitchFamily="2" charset="0"/>
              </a:rPr>
              <a:t> de </a:t>
            </a:r>
            <a:r>
              <a:rPr lang="en-US" dirty="0" err="1">
                <a:latin typeface="Avenir Book" panose="02000503020000020003" pitchFamily="2" charset="0"/>
              </a:rPr>
              <a:t>raréfaction</a:t>
            </a:r>
            <a:r>
              <a:rPr lang="en-US" dirty="0">
                <a:latin typeface="Avenir Book" panose="02000503020000020003" pitchFamily="2" charset="0"/>
              </a:rPr>
              <a:t>.</a:t>
            </a:r>
          </a:p>
          <a:p>
            <a:endParaRPr lang="en-US" dirty="0">
              <a:latin typeface="Avenir Book" panose="02000503020000020003" pitchFamily="2" charset="0"/>
            </a:endParaRPr>
          </a:p>
          <a:p>
            <a:r>
              <a:rPr lang="en-US" dirty="0" err="1">
                <a:latin typeface="Avenir Book" panose="02000503020000020003" pitchFamily="2" charset="0"/>
              </a:rPr>
              <a:t>Vous</a:t>
            </a:r>
            <a:r>
              <a:rPr lang="en-US" dirty="0">
                <a:latin typeface="Avenir Book" panose="02000503020000020003" pitchFamily="2" charset="0"/>
              </a:rPr>
              <a:t> </a:t>
            </a:r>
            <a:r>
              <a:rPr lang="en-US" dirty="0" err="1">
                <a:latin typeface="Avenir Book" panose="02000503020000020003" pitchFamily="2" charset="0"/>
              </a:rPr>
              <a:t>pouvez</a:t>
            </a:r>
            <a:r>
              <a:rPr lang="en-US" dirty="0">
                <a:latin typeface="Avenir Book" panose="02000503020000020003" pitchFamily="2" charset="0"/>
              </a:rPr>
              <a:t> </a:t>
            </a:r>
            <a:r>
              <a:rPr lang="en-US" dirty="0" err="1">
                <a:latin typeface="Avenir Book" panose="02000503020000020003" pitchFamily="2" charset="0"/>
              </a:rPr>
              <a:t>arrêter</a:t>
            </a:r>
            <a:r>
              <a:rPr lang="en-US" dirty="0">
                <a:latin typeface="Avenir Book" panose="02000503020000020003" pitchFamily="2" charset="0"/>
              </a:rPr>
              <a:t> le </a:t>
            </a:r>
            <a:r>
              <a:rPr lang="en-US" dirty="0" err="1">
                <a:latin typeface="Avenir Book" panose="02000503020000020003" pitchFamily="2" charset="0"/>
              </a:rPr>
              <a:t>séquençage</a:t>
            </a:r>
            <a:r>
              <a:rPr lang="en-US" dirty="0">
                <a:latin typeface="Avenir Book" panose="02000503020000020003" pitchFamily="2" charset="0"/>
              </a:rPr>
              <a:t> (la recherche </a:t>
            </a:r>
            <a:r>
              <a:rPr lang="en-US" dirty="0" err="1">
                <a:latin typeface="Avenir Book" panose="02000503020000020003" pitchFamily="2" charset="0"/>
              </a:rPr>
              <a:t>d'oiseaux</a:t>
            </a:r>
            <a:r>
              <a:rPr lang="en-US" dirty="0">
                <a:latin typeface="Avenir Book" panose="02000503020000020003" pitchFamily="2" charset="0"/>
              </a:rPr>
              <a:t>) </a:t>
            </a:r>
            <a:r>
              <a:rPr lang="en-US" dirty="0" err="1">
                <a:latin typeface="Avenir Book" panose="02000503020000020003" pitchFamily="2" charset="0"/>
              </a:rPr>
              <a:t>lorsque</a:t>
            </a:r>
            <a:r>
              <a:rPr lang="en-US" dirty="0">
                <a:latin typeface="Avenir Book" panose="02000503020000020003" pitchFamily="2" charset="0"/>
              </a:rPr>
              <a:t> </a:t>
            </a:r>
            <a:r>
              <a:rPr lang="en-US" dirty="0" err="1">
                <a:latin typeface="Avenir Book" panose="02000503020000020003" pitchFamily="2" charset="0"/>
              </a:rPr>
              <a:t>vous</a:t>
            </a:r>
            <a:r>
              <a:rPr lang="en-US" dirty="0">
                <a:latin typeface="Avenir Book" panose="02000503020000020003" pitchFamily="2" charset="0"/>
              </a:rPr>
              <a:t> </a:t>
            </a:r>
            <a:r>
              <a:rPr lang="en-US" dirty="0" err="1">
                <a:latin typeface="Avenir Book" panose="02000503020000020003" pitchFamily="2" charset="0"/>
              </a:rPr>
              <a:t>cessez</a:t>
            </a:r>
            <a:r>
              <a:rPr lang="en-US" dirty="0">
                <a:latin typeface="Avenir Book" panose="02000503020000020003" pitchFamily="2" charset="0"/>
              </a:rPr>
              <a:t> de </a:t>
            </a:r>
            <a:r>
              <a:rPr lang="en-US" dirty="0" err="1">
                <a:latin typeface="Avenir Book" panose="02000503020000020003" pitchFamily="2" charset="0"/>
              </a:rPr>
              <a:t>trouver</a:t>
            </a:r>
            <a:r>
              <a:rPr lang="en-US" dirty="0">
                <a:latin typeface="Avenir Book" panose="02000503020000020003" pitchFamily="2" charset="0"/>
              </a:rPr>
              <a:t> de </a:t>
            </a:r>
            <a:r>
              <a:rPr lang="en-US" dirty="0" err="1">
                <a:latin typeface="Avenir Book" panose="02000503020000020003" pitchFamily="2" charset="0"/>
              </a:rPr>
              <a:t>nouvelles</a:t>
            </a:r>
            <a:r>
              <a:rPr lang="en-US" dirty="0">
                <a:latin typeface="Avenir Book" panose="02000503020000020003" pitchFamily="2" charset="0"/>
              </a:rPr>
              <a:t> </a:t>
            </a:r>
            <a:r>
              <a:rPr lang="en-US" dirty="0" err="1">
                <a:latin typeface="Avenir Book" panose="02000503020000020003" pitchFamily="2" charset="0"/>
              </a:rPr>
              <a:t>espèces</a:t>
            </a:r>
            <a:r>
              <a:rPr lang="en-US" dirty="0">
                <a:latin typeface="Avenir Book" panose="02000503020000020003" pitchFamily="2" charset="0"/>
              </a:rPr>
              <a:t>.</a:t>
            </a:r>
            <a:endParaRPr lang="en-US" dirty="0"/>
          </a:p>
        </p:txBody>
      </p:sp>
      <p:sp>
        <p:nvSpPr>
          <p:cNvPr id="13" name="TextBox 12">
            <a:extLst>
              <a:ext uri="{FF2B5EF4-FFF2-40B4-BE49-F238E27FC236}">
                <a16:creationId xmlns:a16="http://schemas.microsoft.com/office/drawing/2014/main" id="{F3E82366-9CF3-1F47-8AF5-25A164D27BB9}"/>
              </a:ext>
            </a:extLst>
          </p:cNvPr>
          <p:cNvSpPr txBox="1"/>
          <p:nvPr/>
        </p:nvSpPr>
        <p:spPr>
          <a:xfrm>
            <a:off x="7463480" y="5883156"/>
            <a:ext cx="2785043" cy="369332"/>
          </a:xfrm>
          <a:prstGeom prst="rect">
            <a:avLst/>
          </a:prstGeom>
          <a:noFill/>
        </p:spPr>
        <p:txBody>
          <a:bodyPr wrap="square">
            <a:spAutoFit/>
          </a:bodyPr>
          <a:lstStyle/>
          <a:p>
            <a:r>
              <a:rPr lang="en-US" dirty="0">
                <a:latin typeface="Avenir Book" panose="02000503020000020003" pitchFamily="2" charset="0"/>
              </a:rPr>
              <a:t>(Lectures de </a:t>
            </a:r>
            <a:r>
              <a:rPr lang="en-US" dirty="0" err="1">
                <a:latin typeface="Avenir Book" panose="02000503020000020003" pitchFamily="2" charset="0"/>
              </a:rPr>
              <a:t>séquençage</a:t>
            </a:r>
            <a:r>
              <a:rPr lang="en-US" dirty="0">
                <a:latin typeface="Avenir Book" panose="02000503020000020003" pitchFamily="2" charset="0"/>
              </a:rPr>
              <a:t>)</a:t>
            </a:r>
            <a:endParaRPr lang="en-US" dirty="0"/>
          </a:p>
        </p:txBody>
      </p:sp>
      <p:sp>
        <p:nvSpPr>
          <p:cNvPr id="15" name="TextBox 14">
            <a:extLst>
              <a:ext uri="{FF2B5EF4-FFF2-40B4-BE49-F238E27FC236}">
                <a16:creationId xmlns:a16="http://schemas.microsoft.com/office/drawing/2014/main" id="{63B47DE0-4D31-8548-BAE7-EF50845D791E}"/>
              </a:ext>
            </a:extLst>
          </p:cNvPr>
          <p:cNvSpPr txBox="1"/>
          <p:nvPr/>
        </p:nvSpPr>
        <p:spPr>
          <a:xfrm rot="16200000">
            <a:off x="4859812" y="3489759"/>
            <a:ext cx="1901911" cy="369332"/>
          </a:xfrm>
          <a:prstGeom prst="rect">
            <a:avLst/>
          </a:prstGeom>
          <a:noFill/>
        </p:spPr>
        <p:txBody>
          <a:bodyPr wrap="square">
            <a:spAutoFit/>
          </a:bodyPr>
          <a:lstStyle/>
          <a:p>
            <a:r>
              <a:rPr lang="en-US" dirty="0" err="1">
                <a:latin typeface="Avenir Book" panose="02000503020000020003" pitchFamily="2" charset="0"/>
              </a:rPr>
              <a:t>Espèces</a:t>
            </a:r>
            <a:r>
              <a:rPr lang="en-US" dirty="0">
                <a:latin typeface="Avenir Book" panose="02000503020000020003" pitchFamily="2" charset="0"/>
              </a:rPr>
              <a:t> </a:t>
            </a:r>
            <a:r>
              <a:rPr lang="en-US" dirty="0" err="1">
                <a:latin typeface="Avenir Book" panose="02000503020000020003" pitchFamily="2" charset="0"/>
              </a:rPr>
              <a:t>uniques</a:t>
            </a:r>
            <a:endParaRPr lang="en-US" dirty="0">
              <a:latin typeface="Avenir Book" panose="02000503020000020003" pitchFamily="2" charset="0"/>
            </a:endParaRPr>
          </a:p>
        </p:txBody>
      </p:sp>
      <p:sp>
        <p:nvSpPr>
          <p:cNvPr id="17" name="TextBox 16">
            <a:extLst>
              <a:ext uri="{FF2B5EF4-FFF2-40B4-BE49-F238E27FC236}">
                <a16:creationId xmlns:a16="http://schemas.microsoft.com/office/drawing/2014/main" id="{4C4C1DE9-9EC9-0744-A07A-1DC41790ED7C}"/>
              </a:ext>
            </a:extLst>
          </p:cNvPr>
          <p:cNvSpPr txBox="1"/>
          <p:nvPr/>
        </p:nvSpPr>
        <p:spPr>
          <a:xfrm>
            <a:off x="801130" y="4625381"/>
            <a:ext cx="3688492" cy="1477328"/>
          </a:xfrm>
          <a:prstGeom prst="rect">
            <a:avLst/>
          </a:prstGeom>
          <a:noFill/>
        </p:spPr>
        <p:txBody>
          <a:bodyPr wrap="square">
            <a:spAutoFit/>
          </a:bodyPr>
          <a:lstStyle/>
          <a:p>
            <a:r>
              <a:rPr lang="en-US" dirty="0" err="1">
                <a:latin typeface="Avenir Book" panose="02000503020000020003" pitchFamily="2" charset="0"/>
              </a:rPr>
              <a:t>Ou</a:t>
            </a:r>
            <a:r>
              <a:rPr lang="en-US" dirty="0">
                <a:latin typeface="Avenir Book" panose="02000503020000020003" pitchFamily="2" charset="0"/>
              </a:rPr>
              <a:t> </a:t>
            </a:r>
            <a:r>
              <a:rPr lang="en-US" dirty="0" err="1">
                <a:latin typeface="Avenir Book" panose="02000503020000020003" pitchFamily="2" charset="0"/>
              </a:rPr>
              <a:t>en</a:t>
            </a:r>
            <a:r>
              <a:rPr lang="en-US" dirty="0">
                <a:latin typeface="Avenir Book" panose="02000503020000020003" pitchFamily="2" charset="0"/>
              </a:rPr>
              <a:t> pratique, </a:t>
            </a:r>
            <a:r>
              <a:rPr lang="en-US" dirty="0" err="1">
                <a:latin typeface="Avenir Book" panose="02000503020000020003" pitchFamily="2" charset="0"/>
              </a:rPr>
              <a:t>vous</a:t>
            </a:r>
            <a:r>
              <a:rPr lang="en-US" dirty="0">
                <a:latin typeface="Avenir Book" panose="02000503020000020003" pitchFamily="2" charset="0"/>
              </a:rPr>
              <a:t> </a:t>
            </a:r>
            <a:r>
              <a:rPr lang="en-US" dirty="0" err="1">
                <a:latin typeface="Avenir Book" panose="02000503020000020003" pitchFamily="2" charset="0"/>
              </a:rPr>
              <a:t>pouvez</a:t>
            </a:r>
            <a:r>
              <a:rPr lang="en-US" dirty="0">
                <a:latin typeface="Avenir Book" panose="02000503020000020003" pitchFamily="2" charset="0"/>
              </a:rPr>
              <a:t> sous-</a:t>
            </a:r>
            <a:r>
              <a:rPr lang="en-US" dirty="0" err="1">
                <a:latin typeface="Avenir Book" panose="02000503020000020003" pitchFamily="2" charset="0"/>
              </a:rPr>
              <a:t>échantillonner</a:t>
            </a:r>
            <a:r>
              <a:rPr lang="en-US" dirty="0">
                <a:latin typeface="Avenir Book" panose="02000503020000020003" pitchFamily="2" charset="0"/>
              </a:rPr>
              <a:t> </a:t>
            </a:r>
            <a:r>
              <a:rPr lang="en-US" dirty="0" err="1">
                <a:latin typeface="Avenir Book" panose="02000503020000020003" pitchFamily="2" charset="0"/>
              </a:rPr>
              <a:t>vos</a:t>
            </a:r>
            <a:r>
              <a:rPr lang="en-US" dirty="0">
                <a:latin typeface="Avenir Book" panose="02000503020000020003" pitchFamily="2" charset="0"/>
              </a:rPr>
              <a:t> lectures </a:t>
            </a:r>
            <a:r>
              <a:rPr lang="en-US" dirty="0" err="1">
                <a:latin typeface="Avenir Book" panose="02000503020000020003" pitchFamily="2" charset="0"/>
              </a:rPr>
              <a:t>à</a:t>
            </a:r>
            <a:r>
              <a:rPr lang="en-US" dirty="0">
                <a:latin typeface="Avenir Book" panose="02000503020000020003" pitchFamily="2" charset="0"/>
              </a:rPr>
              <a:t> </a:t>
            </a:r>
            <a:r>
              <a:rPr lang="en-US" dirty="0" err="1">
                <a:latin typeface="Avenir Book" panose="02000503020000020003" pitchFamily="2" charset="0"/>
              </a:rPr>
              <a:t>l'échantillon</a:t>
            </a:r>
            <a:r>
              <a:rPr lang="en-US" dirty="0">
                <a:latin typeface="Avenir Book" panose="02000503020000020003" pitchFamily="2" charset="0"/>
              </a:rPr>
              <a:t> avec le plus petit </a:t>
            </a:r>
            <a:r>
              <a:rPr lang="en-US" dirty="0" err="1">
                <a:latin typeface="Avenir Book" panose="02000503020000020003" pitchFamily="2" charset="0"/>
              </a:rPr>
              <a:t>nombre</a:t>
            </a:r>
            <a:r>
              <a:rPr lang="en-US" dirty="0">
                <a:latin typeface="Avenir Book" panose="02000503020000020003" pitchFamily="2" charset="0"/>
              </a:rPr>
              <a:t> de lectures (dans des </a:t>
            </a:r>
            <a:r>
              <a:rPr lang="en-US" dirty="0" err="1">
                <a:latin typeface="Avenir Book" panose="02000503020000020003" pitchFamily="2" charset="0"/>
              </a:rPr>
              <a:t>limites</a:t>
            </a:r>
            <a:r>
              <a:rPr lang="en-US" dirty="0">
                <a:latin typeface="Avenir Book" panose="02000503020000020003" pitchFamily="2" charset="0"/>
              </a:rPr>
              <a:t> </a:t>
            </a:r>
            <a:r>
              <a:rPr lang="en-US" dirty="0" err="1">
                <a:latin typeface="Avenir Book" panose="02000503020000020003" pitchFamily="2" charset="0"/>
              </a:rPr>
              <a:t>raisonnables</a:t>
            </a:r>
            <a:r>
              <a:rPr lang="en-US" dirty="0">
                <a:latin typeface="Avenir Book" panose="02000503020000020003" pitchFamily="2" charset="0"/>
              </a:rPr>
              <a:t>).</a:t>
            </a:r>
          </a:p>
        </p:txBody>
      </p:sp>
    </p:spTree>
    <p:extLst>
      <p:ext uri="{BB962C8B-B14F-4D97-AF65-F5344CB8AC3E}">
        <p14:creationId xmlns:p14="http://schemas.microsoft.com/office/powerpoint/2010/main" val="32570176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3326</TotalTime>
  <Words>1567</Words>
  <Application>Microsoft Macintosh PowerPoint</Application>
  <PresentationFormat>Widescreen</PresentationFormat>
  <Paragraphs>186</Paragraphs>
  <Slides>13</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Aptos</vt:lpstr>
      <vt:lpstr>Aptos Display</vt:lpstr>
      <vt:lpstr>Arial</vt:lpstr>
      <vt:lpstr>Avenir Book</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Joseph Orkin</dc:creator>
  <cp:lastModifiedBy>Joseph Orkin</cp:lastModifiedBy>
  <cp:revision>5</cp:revision>
  <dcterms:created xsi:type="dcterms:W3CDTF">2024-06-12T11:45:34Z</dcterms:created>
  <dcterms:modified xsi:type="dcterms:W3CDTF">2024-06-14T19:11:53Z</dcterms:modified>
</cp:coreProperties>
</file>

<file path=docProps/thumbnail.jpeg>
</file>